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6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7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47" r:id="rId2"/>
    <p:sldMasterId id="2147484063" r:id="rId3"/>
    <p:sldMasterId id="2147484077" r:id="rId4"/>
    <p:sldMasterId id="2147484090" r:id="rId5"/>
    <p:sldMasterId id="2147484102" r:id="rId6"/>
    <p:sldMasterId id="2147484190" r:id="rId7"/>
    <p:sldMasterId id="2147484208" r:id="rId8"/>
  </p:sldMasterIdLst>
  <p:notesMasterIdLst>
    <p:notesMasterId r:id="rId51"/>
  </p:notesMasterIdLst>
  <p:sldIdLst>
    <p:sldId id="287" r:id="rId9"/>
    <p:sldId id="324" r:id="rId10"/>
    <p:sldId id="332" r:id="rId11"/>
    <p:sldId id="333" r:id="rId12"/>
    <p:sldId id="334" r:id="rId13"/>
    <p:sldId id="308" r:id="rId14"/>
    <p:sldId id="327" r:id="rId15"/>
    <p:sldId id="337" r:id="rId16"/>
    <p:sldId id="322" r:id="rId17"/>
    <p:sldId id="342" r:id="rId18"/>
    <p:sldId id="341" r:id="rId19"/>
    <p:sldId id="338" r:id="rId20"/>
    <p:sldId id="339" r:id="rId21"/>
    <p:sldId id="330" r:id="rId22"/>
    <p:sldId id="313" r:id="rId23"/>
    <p:sldId id="343" r:id="rId24"/>
    <p:sldId id="347" r:id="rId25"/>
    <p:sldId id="329" r:id="rId26"/>
    <p:sldId id="351" r:id="rId27"/>
    <p:sldId id="355" r:id="rId28"/>
    <p:sldId id="356" r:id="rId29"/>
    <p:sldId id="354" r:id="rId30"/>
    <p:sldId id="353" r:id="rId31"/>
    <p:sldId id="348" r:id="rId32"/>
    <p:sldId id="350" r:id="rId33"/>
    <p:sldId id="331" r:id="rId34"/>
    <p:sldId id="360" r:id="rId35"/>
    <p:sldId id="316" r:id="rId36"/>
    <p:sldId id="359" r:id="rId37"/>
    <p:sldId id="358" r:id="rId38"/>
    <p:sldId id="328" r:id="rId39"/>
    <p:sldId id="318" r:id="rId40"/>
    <p:sldId id="363" r:id="rId41"/>
    <p:sldId id="335" r:id="rId42"/>
    <p:sldId id="294" r:id="rId43"/>
    <p:sldId id="295" r:id="rId44"/>
    <p:sldId id="296" r:id="rId45"/>
    <p:sldId id="297" r:id="rId46"/>
    <p:sldId id="283" r:id="rId47"/>
    <p:sldId id="302" r:id="rId48"/>
    <p:sldId id="321" r:id="rId49"/>
    <p:sldId id="364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515"/>
    <a:srgbClr val="235889"/>
    <a:srgbClr val="8B6900"/>
    <a:srgbClr val="8C400D"/>
    <a:srgbClr val="3E6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88000" autoAdjust="0"/>
  </p:normalViewPr>
  <p:slideViewPr>
    <p:cSldViewPr snapToGrid="0">
      <p:cViewPr varScale="1">
        <p:scale>
          <a:sx n="62" d="100"/>
          <a:sy n="62" d="100"/>
        </p:scale>
        <p:origin x="996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FA35D-37A0-44D8-A9AD-89605E65C801}" type="datetimeFigureOut">
              <a:rPr lang="zh-TW" altLang="en-US" smtClean="0"/>
              <a:t>2017/10/24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C9940-AB26-4CDB-B2A6-DEEC064F1C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20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C9940-AB26-4CDB-B2A6-DEEC064F1C5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72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It is your responsibility to sit down and think clearly what your WHY is ?   It is ESSENTIAL to the success of the business (Father Story)  It is also your responsibility to share it with others, because you never know who you are going to inspire</a:t>
            </a:r>
            <a:endParaRPr kumimoji="1" lang="zh-TW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C9940-AB26-4CDB-B2A6-DEEC064F1C5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601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C9940-AB26-4CDB-B2A6-DEEC064F1C5E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437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C9940-AB26-4CDB-B2A6-DEEC064F1C5E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266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C9940-AB26-4CDB-B2A6-DEEC064F1C5E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92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 altLang="zh-TW" smtClean="0">
                <a:solidFill>
                  <a:prstClr val="black"/>
                </a:solidFill>
                <a:latin typeface="Palatino Linotype"/>
              </a:rPr>
              <a:pPr/>
              <a:t>39</a:t>
            </a:fld>
            <a:endParaRPr altLang="en-US" dirty="0">
              <a:solidFill>
                <a:prstClr val="black"/>
              </a:solidFill>
              <a:latin typeface="Palatino Linotype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448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59497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45226914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48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00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1492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200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247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2970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347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397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4268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2077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869" indent="0">
              <a:buNone/>
              <a:defRPr sz="2667" b="1"/>
            </a:lvl2pPr>
            <a:lvl3pPr marL="1210020" indent="0">
              <a:buNone/>
              <a:defRPr sz="2400" b="1"/>
            </a:lvl3pPr>
            <a:lvl4pPr marL="1814928" indent="0">
              <a:buNone/>
              <a:defRPr sz="2133" b="1"/>
            </a:lvl4pPr>
            <a:lvl5pPr marL="2420038" indent="0">
              <a:buNone/>
              <a:defRPr sz="2133" b="1"/>
            </a:lvl5pPr>
            <a:lvl6pPr marL="3024744" indent="0">
              <a:buNone/>
              <a:defRPr sz="2133" b="1"/>
            </a:lvl6pPr>
            <a:lvl7pPr marL="3629700" indent="0">
              <a:buNone/>
              <a:defRPr sz="2133" b="1"/>
            </a:lvl7pPr>
            <a:lvl8pPr marL="4234719" indent="0">
              <a:buNone/>
              <a:defRPr sz="2133" b="1"/>
            </a:lvl8pPr>
            <a:lvl9pPr marL="483972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2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869" indent="0">
              <a:buNone/>
              <a:defRPr sz="2667" b="1"/>
            </a:lvl2pPr>
            <a:lvl3pPr marL="1210020" indent="0">
              <a:buNone/>
              <a:defRPr sz="2400" b="1"/>
            </a:lvl3pPr>
            <a:lvl4pPr marL="1814928" indent="0">
              <a:buNone/>
              <a:defRPr sz="2133" b="1"/>
            </a:lvl4pPr>
            <a:lvl5pPr marL="2420038" indent="0">
              <a:buNone/>
              <a:defRPr sz="2133" b="1"/>
            </a:lvl5pPr>
            <a:lvl6pPr marL="3024744" indent="0">
              <a:buNone/>
              <a:defRPr sz="2133" b="1"/>
            </a:lvl6pPr>
            <a:lvl7pPr marL="3629700" indent="0">
              <a:buNone/>
              <a:defRPr sz="2133" b="1"/>
            </a:lvl7pPr>
            <a:lvl8pPr marL="4234719" indent="0">
              <a:buNone/>
              <a:defRPr sz="2133" b="1"/>
            </a:lvl8pPr>
            <a:lvl9pPr marL="483972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2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8182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5097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1611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84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4869" indent="0">
              <a:buNone/>
              <a:defRPr sz="1600"/>
            </a:lvl2pPr>
            <a:lvl3pPr marL="1210020" indent="0">
              <a:buNone/>
              <a:defRPr sz="1333"/>
            </a:lvl3pPr>
            <a:lvl4pPr marL="1814928" indent="0">
              <a:buNone/>
              <a:defRPr sz="1200"/>
            </a:lvl4pPr>
            <a:lvl5pPr marL="2420038" indent="0">
              <a:buNone/>
              <a:defRPr sz="1200"/>
            </a:lvl5pPr>
            <a:lvl6pPr marL="3024744" indent="0">
              <a:buNone/>
              <a:defRPr sz="1200"/>
            </a:lvl6pPr>
            <a:lvl7pPr marL="3629700" indent="0">
              <a:buNone/>
              <a:defRPr sz="1200"/>
            </a:lvl7pPr>
            <a:lvl8pPr marL="4234719" indent="0">
              <a:buNone/>
              <a:defRPr sz="1200"/>
            </a:lvl8pPr>
            <a:lvl9pPr marL="483972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908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4869" indent="0">
              <a:buNone/>
              <a:defRPr sz="3733"/>
            </a:lvl2pPr>
            <a:lvl3pPr marL="1210020" indent="0">
              <a:buNone/>
              <a:defRPr sz="3200"/>
            </a:lvl3pPr>
            <a:lvl4pPr marL="1814928" indent="0">
              <a:buNone/>
              <a:defRPr sz="2667"/>
            </a:lvl4pPr>
            <a:lvl5pPr marL="2420038" indent="0">
              <a:buNone/>
              <a:defRPr sz="2667"/>
            </a:lvl5pPr>
            <a:lvl6pPr marL="3024744" indent="0">
              <a:buNone/>
              <a:defRPr sz="2667"/>
            </a:lvl6pPr>
            <a:lvl7pPr marL="3629700" indent="0">
              <a:buNone/>
              <a:defRPr sz="2667"/>
            </a:lvl7pPr>
            <a:lvl8pPr marL="4234719" indent="0">
              <a:buNone/>
              <a:defRPr sz="2667"/>
            </a:lvl8pPr>
            <a:lvl9pPr marL="4839726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812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4869" indent="0">
              <a:buNone/>
              <a:defRPr sz="1600"/>
            </a:lvl2pPr>
            <a:lvl3pPr marL="1210020" indent="0">
              <a:buNone/>
              <a:defRPr sz="1333"/>
            </a:lvl3pPr>
            <a:lvl4pPr marL="1814928" indent="0">
              <a:buNone/>
              <a:defRPr sz="1200"/>
            </a:lvl4pPr>
            <a:lvl5pPr marL="2420038" indent="0">
              <a:buNone/>
              <a:defRPr sz="1200"/>
            </a:lvl5pPr>
            <a:lvl6pPr marL="3024744" indent="0">
              <a:buNone/>
              <a:defRPr sz="1200"/>
            </a:lvl6pPr>
            <a:lvl7pPr marL="3629700" indent="0">
              <a:buNone/>
              <a:defRPr sz="1200"/>
            </a:lvl7pPr>
            <a:lvl8pPr marL="4234719" indent="0">
              <a:buNone/>
              <a:defRPr sz="1200"/>
            </a:lvl8pPr>
            <a:lvl9pPr marL="483972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60449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0008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7472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152837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25057539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8863885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1255332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10532870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06283886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7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7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60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921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944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950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6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6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02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97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81410839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179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979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093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54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705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890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512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831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83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82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41958193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731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302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17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448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276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110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214270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65992904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6517883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1112450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49684294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18692325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99638822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2089508"/>
      </p:ext>
    </p:extLst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64042919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68656085"/>
      </p:ext>
    </p:extLst>
  </p:cSld>
  <p:clrMapOvr>
    <a:masterClrMapping/>
  </p:clrMapOvr>
  <p:transition spd="slow">
    <p:push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27672165"/>
      </p:ext>
    </p:extLst>
  </p:cSld>
  <p:clrMapOvr>
    <a:masterClrMapping/>
  </p:clrMapOvr>
  <p:transition spd="slow">
    <p:push dir="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8700139"/>
      </p:ext>
    </p:extLst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66031363"/>
      </p:ext>
    </p:extLst>
  </p:cSld>
  <p:clrMapOvr>
    <a:masterClrMapping/>
  </p:clrMapOvr>
  <p:transition spd="slow">
    <p:push dir="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78312930"/>
      </p:ext>
    </p:extLst>
  </p:cSld>
  <p:clrMapOvr>
    <a:masterClrMapping/>
  </p:clrMapOvr>
  <p:transition spd="slow">
    <p:push dir="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6981550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24843717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5961268"/>
      </p:ext>
    </p:extLst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20850193"/>
      </p:ext>
    </p:extLst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88822608"/>
      </p:ext>
    </p:extLst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98894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dirty="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93775088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56082453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8197934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44143585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25821830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4451466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39462140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2365519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0048920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2919488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6335391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2003921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2515268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21033714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30376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03129550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2761685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06745269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71456126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88453101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66414099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82069407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48237065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7517517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15191438"/>
      </p:ext>
    </p:extLst>
  </p:cSld>
  <p:clrMapOvr>
    <a:masterClrMapping/>
  </p:clrMapOvr>
  <p:transition spd="slow">
    <p:push dir="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47832658"/>
      </p:ext>
    </p:extLst>
  </p:cSld>
  <p:clrMapOvr>
    <a:masterClrMapping/>
  </p:clrMapOvr>
  <p:transition spd="slow">
    <p:push dir="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43867060"/>
      </p:ext>
    </p:extLst>
  </p:cSld>
  <p:clrMapOvr>
    <a:masterClrMapping/>
  </p:clrMapOvr>
  <p:transition spd="slow">
    <p:push dir="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82694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70845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6839750"/>
      </p:ext>
    </p:extLst>
  </p:cSld>
  <p:clrMapOvr>
    <a:masterClrMapping/>
  </p:clrMapOvr>
  <p:transition spd="slow">
    <p:push dir="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79187448"/>
      </p:ext>
    </p:extLst>
  </p:cSld>
  <p:clrMapOvr>
    <a:masterClrMapping/>
  </p:clrMapOvr>
  <p:transition spd="slow">
    <p:push dir="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49366548"/>
      </p:ext>
    </p:extLst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61453842"/>
      </p:ext>
    </p:extLst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03234204"/>
      </p:ext>
    </p:extLst>
  </p:cSld>
  <p:clrMapOvr>
    <a:masterClrMapping/>
  </p:clrMapOvr>
  <p:transition spd="slow">
    <p:push dir="u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8824083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43199571"/>
      </p:ext>
    </p:extLst>
  </p:cSld>
  <p:clrMapOvr>
    <a:masterClrMapping/>
  </p:clrMapOvr>
  <p:transition spd="slow">
    <p:push dir="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7074575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2878559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82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1470460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dirty="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6074487"/>
      </p:ext>
    </p:extLst>
  </p:cSld>
  <p:clrMapOvr>
    <a:masterClrMapping/>
  </p:clrMapOvr>
  <p:transition spd="slow">
    <p:push dir="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770844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9015929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5446522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25850734"/>
      </p:ext>
    </p:extLst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55870"/>
      </p:ext>
    </p:extLst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69180932"/>
      </p:ext>
    </p:extLst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03452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01605129"/>
      </p:ext>
    </p:extLst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16087437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1205399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4067596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45769325"/>
      </p:ext>
    </p:extLst>
  </p:cSld>
  <p:clrMapOvr>
    <a:masterClrMapping/>
  </p:clrMapOvr>
  <p:transition spd="slow">
    <p:push dir="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01330294"/>
      </p:ext>
    </p:extLst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64286381"/>
      </p:ext>
    </p:extLst>
  </p:cSld>
  <p:clrMapOvr>
    <a:masterClrMapping/>
  </p:clrMapOvr>
  <p:transition spd="slow">
    <p:push dir="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00540464"/>
      </p:ext>
    </p:extLst>
  </p:cSld>
  <p:clrMapOvr>
    <a:masterClrMapping/>
  </p:clrMapOvr>
  <p:transition spd="slow">
    <p:push dir="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27799418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44704114"/>
      </p:ext>
    </p:extLst>
  </p:cSld>
  <p:clrMapOvr>
    <a:masterClrMapping/>
  </p:clrMapOvr>
  <p:transition spd="slow">
    <p:push dir="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09696406"/>
      </p:ext>
    </p:extLst>
  </p:cSld>
  <p:clrMapOvr>
    <a:masterClrMapping/>
  </p:clrMapOvr>
  <p:transition spd="slow">
    <p:push dir="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79580564"/>
      </p:ext>
    </p:extLst>
  </p:cSld>
  <p:clrMapOvr>
    <a:masterClrMapping/>
  </p:clrMapOvr>
  <p:transition spd="slow">
    <p:push dir="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55946194"/>
      </p:ext>
    </p:extLst>
  </p:cSld>
  <p:clrMapOvr>
    <a:masterClrMapping/>
  </p:clrMapOvr>
  <p:transition spd="slow">
    <p:push dir="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753104"/>
      </p:ext>
    </p:extLst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dirty="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651368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5942334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16153676"/>
      </p:ext>
    </p:extLst>
  </p:cSld>
  <p:clrMapOvr>
    <a:masterClrMapping/>
  </p:clrMapOvr>
  <p:transition spd="slow">
    <p:push dir="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75094531"/>
      </p:ext>
    </p:extLst>
  </p:cSld>
  <p:clrMapOvr>
    <a:masterClrMapping/>
  </p:clrMapOvr>
  <p:transition spd="slow">
    <p:push dir="u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 dirty="0"/>
              <a:t> </a:t>
            </a:r>
            <a:endParaRPr lang="fr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 dirty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23223106"/>
      </p:ext>
    </p:extLst>
  </p:cSld>
  <p:clrMapOvr>
    <a:masterClrMapping/>
  </p:clrMapOvr>
  <p:transition spd="slow">
    <p:push dir="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27553747"/>
      </p:ext>
    </p:extLst>
  </p:cSld>
  <p:clrMapOvr>
    <a:masterClrMapping/>
  </p:clrMapOvr>
  <p:transition spd="slow">
    <p:push dir="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81056300"/>
      </p:ext>
    </p:extLst>
  </p:cSld>
  <p:clrMapOvr>
    <a:masterClrMapping/>
  </p:clrMapOvr>
  <p:transition spd="slow">
    <p:push dir="u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50965577"/>
      </p:ext>
    </p:extLst>
  </p:cSld>
  <p:clrMapOvr>
    <a:masterClrMapping/>
  </p:clrMapOvr>
  <p:transition spd="slow">
    <p:push dir="u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/>
              <a:t> </a:t>
            </a:r>
            <a:r>
              <a:rPr kumimoji="1" lang="zh-TW" altLang="en-CA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2017/10/24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657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847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2017/10/24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9215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42152611"/>
      </p:ext>
    </p:extLst>
  </p:cSld>
  <p:clrMapOvr>
    <a:masterClrMapping/>
  </p:clrMapOvr>
  <p:transition spd="slow">
    <p:push dir="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7599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17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386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1452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111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58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987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8247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26742"/>
      </p:ext>
    </p:extLst>
  </p:cSld>
  <p:clrMapOvr>
    <a:masterClrMapping/>
  </p:clrMapOvr>
  <p:hf sldNum="0" hdr="0" ftr="0" dt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3125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55379237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4900613"/>
      </p:ext>
    </p:extLst>
  </p:cSld>
  <p:clrMapOvr>
    <a:masterClrMapping/>
  </p:clrMapOvr>
  <p:hf sldNum="0" hdr="0" ft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80892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73159"/>
      </p:ext>
    </p:extLst>
  </p:cSld>
  <p:clrMapOvr>
    <a:masterClrMapping/>
  </p:clrMapOvr>
  <p:hf sldNum="0"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57609"/>
      </p:ext>
    </p:extLst>
  </p:cSld>
  <p:clrMapOvr>
    <a:masterClrMapping/>
  </p:clrMapOvr>
  <p:hf sldNum="0" hdr="0" ftr="0" dt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6724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796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249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5177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047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1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80779571"/>
      </p:ext>
    </p:extLst>
  </p:cSld>
  <p:clrMapOvr>
    <a:masterClrMapping/>
  </p:clrMapOvr>
  <p:transition spd="slow">
    <p:push dir="u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2028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0073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5863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076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78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34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93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2374196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2923241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347118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708294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3073202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7560049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1903068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4559436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5309695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788429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3475928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9543884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079901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1468504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5829401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4048779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419992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099519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5961880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4285196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9406054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476686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8255609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268566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4384042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2760372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48570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86312324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0000585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086288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1892605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8483118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8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8640490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8156807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2617837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867810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4346924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4226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7852834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04005976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5348857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2643310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45013430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13948315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97378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84031414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46222789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34644770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046093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02321577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98608419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80104360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33167147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8441710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dirty="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17561734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3523814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1905761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 dirty="0"/>
              <a:t> </a:t>
            </a:r>
            <a:endParaRPr lang="fr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 dirty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09180088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20319516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509135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48241624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08830722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154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2017/10/24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31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2" y="1449149"/>
            <a:ext cx="10572000" cy="2971051"/>
          </a:xfrm>
        </p:spPr>
        <p:txBody>
          <a:bodyPr/>
          <a:lstStyle>
            <a:lvl1pPr>
              <a:defRPr sz="5398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2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3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20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1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799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970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573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577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365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1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06829496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935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7" y="6041364"/>
            <a:ext cx="3295413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496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81453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199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3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52462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319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050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080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1" y="586171"/>
            <a:ext cx="2494791" cy="51347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965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76251" y="6500812"/>
            <a:ext cx="112395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476251" y="357188"/>
            <a:ext cx="112395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62701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21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0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4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4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9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7033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E1330D6D-2591-4BFB-9A3B-BC16233CD920}" type="datetimeFigureOut">
              <a:rPr lang="en-US">
                <a:solidFill>
                  <a:prstClr val="black"/>
                </a:solidFill>
                <a:latin typeface="Calibri"/>
              </a:rPr>
              <a:pPr defTabSz="1210020"/>
              <a:t>10/24/2017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0834" tIns="45417" rIns="90834" bIns="45417"/>
          <a:lstStyle/>
          <a:p>
            <a:pPr defTabSz="1210020"/>
            <a:fld id="{0BD04814-10F7-47C8-9D14-7913550830ED}" type="slidenum">
              <a:rPr lang="en-US">
                <a:solidFill>
                  <a:prstClr val="black"/>
                </a:solidFill>
                <a:latin typeface="Calibri"/>
              </a:rPr>
              <a:pPr defTabSz="121002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47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56.xml"/><Relationship Id="rId42" Type="http://schemas.openxmlformats.org/officeDocument/2006/relationships/slideLayout" Target="../slideLayouts/slideLayout177.xml"/><Relationship Id="rId47" Type="http://schemas.openxmlformats.org/officeDocument/2006/relationships/slideLayout" Target="../slideLayouts/slideLayout182.xml"/><Relationship Id="rId63" Type="http://schemas.openxmlformats.org/officeDocument/2006/relationships/slideLayout" Target="../slideLayouts/slideLayout198.xml"/><Relationship Id="rId68" Type="http://schemas.openxmlformats.org/officeDocument/2006/relationships/slideLayout" Target="../slideLayouts/slideLayout203.xml"/><Relationship Id="rId84" Type="http://schemas.openxmlformats.org/officeDocument/2006/relationships/theme" Target="../theme/theme6.xml"/><Relationship Id="rId1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46.xml"/><Relationship Id="rId32" Type="http://schemas.openxmlformats.org/officeDocument/2006/relationships/slideLayout" Target="../slideLayouts/slideLayout167.xml"/><Relationship Id="rId37" Type="http://schemas.openxmlformats.org/officeDocument/2006/relationships/slideLayout" Target="../slideLayouts/slideLayout172.xml"/><Relationship Id="rId53" Type="http://schemas.openxmlformats.org/officeDocument/2006/relationships/slideLayout" Target="../slideLayouts/slideLayout188.xml"/><Relationship Id="rId58" Type="http://schemas.openxmlformats.org/officeDocument/2006/relationships/slideLayout" Target="../slideLayouts/slideLayout193.xml"/><Relationship Id="rId74" Type="http://schemas.openxmlformats.org/officeDocument/2006/relationships/slideLayout" Target="../slideLayouts/slideLayout209.xml"/><Relationship Id="rId79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140.xml"/><Relationship Id="rId61" Type="http://schemas.openxmlformats.org/officeDocument/2006/relationships/slideLayout" Target="../slideLayouts/slideLayout196.xml"/><Relationship Id="rId82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35" Type="http://schemas.openxmlformats.org/officeDocument/2006/relationships/slideLayout" Target="../slideLayouts/slideLayout170.xml"/><Relationship Id="rId43" Type="http://schemas.openxmlformats.org/officeDocument/2006/relationships/slideLayout" Target="../slideLayouts/slideLayout178.xml"/><Relationship Id="rId48" Type="http://schemas.openxmlformats.org/officeDocument/2006/relationships/slideLayout" Target="../slideLayouts/slideLayout183.xml"/><Relationship Id="rId56" Type="http://schemas.openxmlformats.org/officeDocument/2006/relationships/slideLayout" Target="../slideLayouts/slideLayout191.xml"/><Relationship Id="rId64" Type="http://schemas.openxmlformats.org/officeDocument/2006/relationships/slideLayout" Target="../slideLayouts/slideLayout199.xml"/><Relationship Id="rId69" Type="http://schemas.openxmlformats.org/officeDocument/2006/relationships/slideLayout" Target="../slideLayouts/slideLayout204.xml"/><Relationship Id="rId7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143.xml"/><Relationship Id="rId51" Type="http://schemas.openxmlformats.org/officeDocument/2006/relationships/slideLayout" Target="../slideLayouts/slideLayout186.xml"/><Relationship Id="rId72" Type="http://schemas.openxmlformats.org/officeDocument/2006/relationships/slideLayout" Target="../slideLayouts/slideLayout207.xml"/><Relationship Id="rId80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slideLayout" Target="../slideLayouts/slideLayout168.xml"/><Relationship Id="rId38" Type="http://schemas.openxmlformats.org/officeDocument/2006/relationships/slideLayout" Target="../slideLayouts/slideLayout173.xml"/><Relationship Id="rId46" Type="http://schemas.openxmlformats.org/officeDocument/2006/relationships/slideLayout" Target="../slideLayouts/slideLayout181.xml"/><Relationship Id="rId59" Type="http://schemas.openxmlformats.org/officeDocument/2006/relationships/slideLayout" Target="../slideLayouts/slideLayout194.xml"/><Relationship Id="rId67" Type="http://schemas.openxmlformats.org/officeDocument/2006/relationships/slideLayout" Target="../slideLayouts/slideLayout202.xml"/><Relationship Id="rId20" Type="http://schemas.openxmlformats.org/officeDocument/2006/relationships/slideLayout" Target="../slideLayouts/slideLayout155.xml"/><Relationship Id="rId41" Type="http://schemas.openxmlformats.org/officeDocument/2006/relationships/slideLayout" Target="../slideLayouts/slideLayout176.xml"/><Relationship Id="rId54" Type="http://schemas.openxmlformats.org/officeDocument/2006/relationships/slideLayout" Target="../slideLayouts/slideLayout189.xml"/><Relationship Id="rId62" Type="http://schemas.openxmlformats.org/officeDocument/2006/relationships/slideLayout" Target="../slideLayouts/slideLayout197.xml"/><Relationship Id="rId70" Type="http://schemas.openxmlformats.org/officeDocument/2006/relationships/slideLayout" Target="../slideLayouts/slideLayout205.xml"/><Relationship Id="rId75" Type="http://schemas.openxmlformats.org/officeDocument/2006/relationships/slideLayout" Target="../slideLayouts/slideLayout210.xml"/><Relationship Id="rId83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36" Type="http://schemas.openxmlformats.org/officeDocument/2006/relationships/slideLayout" Target="../slideLayouts/slideLayout171.xml"/><Relationship Id="rId49" Type="http://schemas.openxmlformats.org/officeDocument/2006/relationships/slideLayout" Target="../slideLayouts/slideLayout184.xml"/><Relationship Id="rId57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45.xml"/><Relationship Id="rId31" Type="http://schemas.openxmlformats.org/officeDocument/2006/relationships/slideLayout" Target="../slideLayouts/slideLayout166.xml"/><Relationship Id="rId44" Type="http://schemas.openxmlformats.org/officeDocument/2006/relationships/slideLayout" Target="../slideLayouts/slideLayout179.xml"/><Relationship Id="rId52" Type="http://schemas.openxmlformats.org/officeDocument/2006/relationships/slideLayout" Target="../slideLayouts/slideLayout187.xml"/><Relationship Id="rId60" Type="http://schemas.openxmlformats.org/officeDocument/2006/relationships/slideLayout" Target="../slideLayouts/slideLayout195.xml"/><Relationship Id="rId65" Type="http://schemas.openxmlformats.org/officeDocument/2006/relationships/slideLayout" Target="../slideLayouts/slideLayout200.xml"/><Relationship Id="rId73" Type="http://schemas.openxmlformats.org/officeDocument/2006/relationships/slideLayout" Target="../slideLayouts/slideLayout208.xml"/><Relationship Id="rId78" Type="http://schemas.openxmlformats.org/officeDocument/2006/relationships/slideLayout" Target="../slideLayouts/slideLayout213.xml"/><Relationship Id="rId81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169.xml"/><Relationship Id="rId50" Type="http://schemas.openxmlformats.org/officeDocument/2006/relationships/slideLayout" Target="../slideLayouts/slideLayout185.xml"/><Relationship Id="rId55" Type="http://schemas.openxmlformats.org/officeDocument/2006/relationships/slideLayout" Target="../slideLayouts/slideLayout190.xml"/><Relationship Id="rId7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42.xml"/><Relationship Id="rId7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59.xml"/><Relationship Id="rId40" Type="http://schemas.openxmlformats.org/officeDocument/2006/relationships/slideLayout" Target="../slideLayouts/slideLayout175.xml"/><Relationship Id="rId45" Type="http://schemas.openxmlformats.org/officeDocument/2006/relationships/slideLayout" Target="../slideLayouts/slideLayout180.xml"/><Relationship Id="rId66" Type="http://schemas.openxmlformats.org/officeDocument/2006/relationships/slideLayout" Target="../slideLayouts/slideLayout2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221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2017-10-24</a:t>
            </a:fld>
            <a:endParaRPr lang="fr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9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2" r:id="rId81"/>
    <p:sldLayoutId id="2147483743" r:id="rId8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1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45706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4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457063"/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 defTabSz="457063"/>
              <a:t>10/24/2017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999">
                <a:solidFill>
                  <a:schemeClr val="accent1"/>
                </a:solidFill>
              </a:defRPr>
            </a:lvl1pPr>
          </a:lstStyle>
          <a:p>
            <a:pPr defTabSz="457063"/>
            <a:fld id="{4FAB73BC-B049-4115-A692-8D63A059BFB8}" type="slidenum">
              <a:rPr lang="en-US" smtClean="0">
                <a:solidFill>
                  <a:srgbClr val="00C6BB"/>
                </a:solidFill>
              </a:rPr>
              <a:pPr defTabSz="457063"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78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</p:sldLayoutIdLst>
  <p:hf sldNum="0" hdr="0" ftr="0" dt="0"/>
  <p:txStyles>
    <p:titleStyle>
      <a:lvl1pPr algn="l" defTabSz="457063" rtl="0" eaLnBrk="1" latinLnBrk="0" hangingPunct="1">
        <a:spcBef>
          <a:spcPct val="0"/>
        </a:spcBef>
        <a:buNone/>
        <a:defRPr sz="3999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28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16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9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0834" tIns="45417" rIns="90834" bIns="454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0834" tIns="45417" rIns="90834" bIns="454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583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6" r:id="rId12"/>
    <p:sldLayoutId id="2147484089" r:id="rId13"/>
    <p:sldLayoutId id="2147484187" r:id="rId14"/>
    <p:sldLayoutId id="2147484188" r:id="rId15"/>
    <p:sldLayoutId id="2147484189" r:id="rId16"/>
  </p:sldLayoutIdLst>
  <p:txStyles>
    <p:titleStyle>
      <a:lvl1pPr algn="ctr" defTabSz="121002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531" indent="-453531" algn="l" defTabSz="121002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3254" indent="-378144" algn="l" defTabSz="121002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12389" indent="-302352" algn="l" defTabSz="12100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7514" indent="-302352" algn="l" defTabSz="121002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22391" indent="-302352" algn="l" defTabSz="121002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27099" indent="-302352" algn="l" defTabSz="12100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32260" indent="-302352" algn="l" defTabSz="12100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37212" indent="-302352" algn="l" defTabSz="12100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42274" indent="-302352" algn="l" defTabSz="12100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869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0020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4928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0038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4744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9700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4719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9726" algn="l" defTabSz="1210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70634-2174-412D-8A5B-1479AD43B505}" type="slidenum">
              <a:rPr lang="en-US" u="sng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2017-10-24</a:t>
            </a:fld>
            <a:endParaRPr lang="fr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0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  <p:sldLayoutId id="2147484120" r:id="rId18"/>
    <p:sldLayoutId id="2147484121" r:id="rId19"/>
    <p:sldLayoutId id="2147484122" r:id="rId20"/>
    <p:sldLayoutId id="2147484123" r:id="rId21"/>
    <p:sldLayoutId id="2147484124" r:id="rId22"/>
    <p:sldLayoutId id="2147484125" r:id="rId23"/>
    <p:sldLayoutId id="2147484126" r:id="rId24"/>
    <p:sldLayoutId id="2147484127" r:id="rId25"/>
    <p:sldLayoutId id="2147484128" r:id="rId26"/>
    <p:sldLayoutId id="2147484129" r:id="rId27"/>
    <p:sldLayoutId id="2147484130" r:id="rId28"/>
    <p:sldLayoutId id="2147484131" r:id="rId29"/>
    <p:sldLayoutId id="2147484132" r:id="rId30"/>
    <p:sldLayoutId id="2147484133" r:id="rId31"/>
    <p:sldLayoutId id="2147484134" r:id="rId32"/>
    <p:sldLayoutId id="2147484135" r:id="rId33"/>
    <p:sldLayoutId id="2147484136" r:id="rId34"/>
    <p:sldLayoutId id="2147484137" r:id="rId35"/>
    <p:sldLayoutId id="2147484138" r:id="rId36"/>
    <p:sldLayoutId id="2147484139" r:id="rId37"/>
    <p:sldLayoutId id="2147484140" r:id="rId38"/>
    <p:sldLayoutId id="2147484141" r:id="rId39"/>
    <p:sldLayoutId id="2147484142" r:id="rId40"/>
    <p:sldLayoutId id="2147484143" r:id="rId41"/>
    <p:sldLayoutId id="2147484144" r:id="rId42"/>
    <p:sldLayoutId id="2147484145" r:id="rId43"/>
    <p:sldLayoutId id="2147484146" r:id="rId44"/>
    <p:sldLayoutId id="2147484147" r:id="rId45"/>
    <p:sldLayoutId id="2147484148" r:id="rId46"/>
    <p:sldLayoutId id="2147484149" r:id="rId47"/>
    <p:sldLayoutId id="2147484150" r:id="rId48"/>
    <p:sldLayoutId id="2147484151" r:id="rId49"/>
    <p:sldLayoutId id="2147484152" r:id="rId50"/>
    <p:sldLayoutId id="2147484153" r:id="rId51"/>
    <p:sldLayoutId id="2147484154" r:id="rId52"/>
    <p:sldLayoutId id="2147484155" r:id="rId53"/>
    <p:sldLayoutId id="2147484156" r:id="rId54"/>
    <p:sldLayoutId id="2147484157" r:id="rId55"/>
    <p:sldLayoutId id="2147484158" r:id="rId56"/>
    <p:sldLayoutId id="2147484159" r:id="rId57"/>
    <p:sldLayoutId id="2147484160" r:id="rId58"/>
    <p:sldLayoutId id="2147484161" r:id="rId59"/>
    <p:sldLayoutId id="2147484162" r:id="rId60"/>
    <p:sldLayoutId id="2147484163" r:id="rId61"/>
    <p:sldLayoutId id="2147484164" r:id="rId62"/>
    <p:sldLayoutId id="2147484165" r:id="rId63"/>
    <p:sldLayoutId id="2147484166" r:id="rId64"/>
    <p:sldLayoutId id="2147484167" r:id="rId65"/>
    <p:sldLayoutId id="2147484168" r:id="rId66"/>
    <p:sldLayoutId id="2147484169" r:id="rId67"/>
    <p:sldLayoutId id="2147484170" r:id="rId68"/>
    <p:sldLayoutId id="2147484171" r:id="rId69"/>
    <p:sldLayoutId id="2147484172" r:id="rId70"/>
    <p:sldLayoutId id="2147484173" r:id="rId71"/>
    <p:sldLayoutId id="2147484174" r:id="rId72"/>
    <p:sldLayoutId id="2147484175" r:id="rId73"/>
    <p:sldLayoutId id="2147484176" r:id="rId74"/>
    <p:sldLayoutId id="2147484177" r:id="rId75"/>
    <p:sldLayoutId id="2147484178" r:id="rId76"/>
    <p:sldLayoutId id="2147484179" r:id="rId77"/>
    <p:sldLayoutId id="2147484180" r:id="rId78"/>
    <p:sldLayoutId id="2147484181" r:id="rId79"/>
    <p:sldLayoutId id="2147484182" r:id="rId80"/>
    <p:sldLayoutId id="2147484183" r:id="rId81"/>
    <p:sldLayoutId id="2147484184" r:id="rId82"/>
    <p:sldLayoutId id="2147484185" r:id="rId8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5586B75A-687E-405C-8A0B-8D00578BA2C3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10/24/2017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61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  <p:sldLayoutId id="2147484203" r:id="rId13"/>
    <p:sldLayoutId id="2147484204" r:id="rId14"/>
    <p:sldLayoutId id="2147484205" r:id="rId15"/>
    <p:sldLayoutId id="2147484206" r:id="rId16"/>
    <p:sldLayoutId id="214748420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0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tiff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10216"/>
          <a:stretch>
            <a:fillRect/>
          </a:stretch>
        </p:blipFill>
        <p:spPr>
          <a:xfrm>
            <a:off x="1" y="-1"/>
            <a:ext cx="12191999" cy="6088331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</p:pic>
      <p:grpSp>
        <p:nvGrpSpPr>
          <p:cNvPr id="7" name="群組 6"/>
          <p:cNvGrpSpPr/>
          <p:nvPr/>
        </p:nvGrpSpPr>
        <p:grpSpPr>
          <a:xfrm>
            <a:off x="478484" y="1101077"/>
            <a:ext cx="11185973" cy="3409950"/>
            <a:chOff x="519895" y="2937238"/>
            <a:chExt cx="11185973" cy="3409950"/>
          </a:xfrm>
        </p:grpSpPr>
        <p:sp>
          <p:nvSpPr>
            <p:cNvPr id="3" name="Rectangle 11"/>
            <p:cNvSpPr/>
            <p:nvPr/>
          </p:nvSpPr>
          <p:spPr>
            <a:xfrm>
              <a:off x="519895" y="2937238"/>
              <a:ext cx="11185973" cy="340995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sp>
          <p:nvSpPr>
            <p:cNvPr id="4" name="標題 1"/>
            <p:cNvSpPr txBox="1">
              <a:spLocks/>
            </p:cNvSpPr>
            <p:nvPr/>
          </p:nvSpPr>
          <p:spPr>
            <a:xfrm>
              <a:off x="653246" y="3209086"/>
              <a:ext cx="10873177" cy="3024215"/>
            </a:xfrm>
            <a:prstGeom prst="rect">
              <a:avLst/>
            </a:prstGeom>
          </p:spPr>
          <p:txBody>
            <a:bodyPr vert="horz" lIns="68579" tIns="34289" rIns="68579" bIns="34289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zh-TW" sz="115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Master Your B5</a:t>
              </a:r>
              <a:r>
                <a:rPr lang="en-CA" altLang="zh-TW" sz="115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lang="en-CA" altLang="zh-TW" sz="115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lang="en-CA" altLang="zh-TW" sz="8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[</a:t>
              </a:r>
              <a:r>
                <a:rPr lang="en-US" altLang="zh-TW" sz="54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A Must for Business Success</a:t>
              </a:r>
              <a:r>
                <a:rPr lang="en-CA" altLang="zh-TW" sz="8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]</a:t>
              </a:r>
              <a:r>
                <a:rPr lang="en-US" altLang="zh-TW" sz="8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 </a:t>
              </a: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030" y="6143870"/>
            <a:ext cx="1337836" cy="590431"/>
          </a:xfrm>
          <a:prstGeom prst="rect">
            <a:avLst/>
          </a:prstGeom>
        </p:spPr>
      </p:pic>
      <p:sp>
        <p:nvSpPr>
          <p:cNvPr id="15" name="TextBox 29"/>
          <p:cNvSpPr txBox="1"/>
          <p:nvPr/>
        </p:nvSpPr>
        <p:spPr>
          <a:xfrm>
            <a:off x="3897923" y="6136970"/>
            <a:ext cx="4493432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CA" sz="3200" b="1" spc="200" dirty="0">
                <a:latin typeface="Arial Black"/>
                <a:ea typeface="微軟正黑體"/>
                <a:cs typeface="Arial Black"/>
              </a:rPr>
              <a:t>Frank Chang</a:t>
            </a:r>
          </a:p>
        </p:txBody>
      </p:sp>
    </p:spTree>
    <p:extLst>
      <p:ext uri="{BB962C8B-B14F-4D97-AF65-F5344CB8AC3E}">
        <p14:creationId xmlns:p14="http://schemas.microsoft.com/office/powerpoint/2010/main" val="378841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/>
          </p:cNvSpPr>
          <p:nvPr/>
        </p:nvSpPr>
        <p:spPr>
          <a:xfrm>
            <a:off x="707400" y="850512"/>
            <a:ext cx="462817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CAME</a:t>
            </a:r>
            <a:r>
              <a:rPr lang="zh-TW" altLang="en-US" sz="4400" b="1" dirty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TW" sz="4400" b="1" dirty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TRUE</a:t>
            </a:r>
            <a:endParaRPr lang="fr-CA" sz="4400" b="1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07400" y="443151"/>
            <a:ext cx="46386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My biggest fear</a:t>
            </a:r>
            <a:endParaRPr lang="fr-CA" sz="2400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-1" r="13918" b="-378"/>
          <a:stretch/>
        </p:blipFill>
        <p:spPr/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" y="2027314"/>
            <a:ext cx="5127426" cy="3845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833178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r="21422"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0" b="24030"/>
          <a:stretch>
            <a:fillRect/>
          </a:stretch>
        </p:blipFill>
        <p:spPr/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5153"/>
          <a:stretch>
            <a:fillRect/>
          </a:stretch>
        </p:blipFill>
        <p:spPr/>
      </p:pic>
      <p:pic>
        <p:nvPicPr>
          <p:cNvPr id="1026" name="Picture 2" descr="「heart broken png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63" y="869188"/>
            <a:ext cx="2439924" cy="2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90419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503014" y="1531049"/>
            <a:ext cx="10873177" cy="2305048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TW" altLang="en-US" sz="4400" dirty="0"/>
          </a:p>
        </p:txBody>
      </p:sp>
      <p:pic>
        <p:nvPicPr>
          <p:cNvPr id="7" name="圖片版面配置區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1261"/>
          <a:stretch/>
        </p:blipFill>
        <p:spPr>
          <a:xfrm>
            <a:off x="1" y="0"/>
            <a:ext cx="12191999" cy="6958362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81541" y="1228034"/>
            <a:ext cx="1081638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 is your responsibility to sit down and think clearly what your </a:t>
            </a:r>
            <a:r>
              <a:rPr lang="en-US" altLang="zh-TW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WHY</a:t>
            </a:r>
            <a:r>
              <a:rPr lang="en-US" altLang="zh-TW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TW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? 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pitchFamily="1" charset="-12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81541" y="3612820"/>
            <a:ext cx="1081638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 is also your responsibility to share it with others, because you never know who you are going to </a:t>
            </a:r>
            <a: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INSPIRE</a:t>
            </a:r>
            <a:endParaRPr kumimoji="1" lang="zh-TW" altLang="en-US" sz="48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Brown Wooden Lighted Mat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" y="1"/>
            <a:ext cx="12113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696756" y="762042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TW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Attitude</a:t>
            </a: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Knowledge</a:t>
            </a: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BELIEF</a:t>
            </a: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884053" y="2087605"/>
            <a:ext cx="8632722" cy="3238238"/>
            <a:chOff x="1884053" y="2087605"/>
            <a:chExt cx="8632722" cy="3238238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sp>
          <p:nvSpPr>
            <p:cNvPr id="14" name="Rectangle 11"/>
            <p:cNvSpPr/>
            <p:nvPr/>
          </p:nvSpPr>
          <p:spPr>
            <a:xfrm>
              <a:off x="1884053" y="2087605"/>
              <a:ext cx="8632722" cy="323823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pic>
          <p:nvPicPr>
            <p:cNvPr id="5134" name="Picture 14" descr="「go now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043" y="2275247"/>
              <a:ext cx="7345206" cy="2658965"/>
            </a:xfrm>
            <a:prstGeom prst="rect">
              <a:avLst/>
            </a:prstGeom>
            <a:noFill/>
            <a:ln>
              <a:noFill/>
            </a:ln>
            <a:effectLst>
              <a:reflection stA="89000" endPos="67000" dist="508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6445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1261"/>
          <a:stretch/>
        </p:blipFill>
        <p:spPr>
          <a:xfrm>
            <a:off x="1" y="-1"/>
            <a:ext cx="12191999" cy="6029865"/>
          </a:xfrm>
        </p:spPr>
      </p:pic>
      <p:sp>
        <p:nvSpPr>
          <p:cNvPr id="9" name="TextBox 28"/>
          <p:cNvSpPr txBox="1">
            <a:spLocks/>
          </p:cNvSpPr>
          <p:nvPr/>
        </p:nvSpPr>
        <p:spPr>
          <a:xfrm>
            <a:off x="1210724" y="6172042"/>
            <a:ext cx="10378701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 and a Goal Statement</a:t>
            </a:r>
            <a:endParaRPr lang="fr-CA" altLang="zh-TW" sz="32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3" y="6213970"/>
            <a:ext cx="1020805" cy="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17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777" y="283265"/>
            <a:ext cx="10972800" cy="1143000"/>
          </a:xfrm>
        </p:spPr>
        <p:txBody>
          <a:bodyPr/>
          <a:lstStyle/>
          <a:p>
            <a:r>
              <a:rPr kumimoji="1" lang="en-CA" altLang="zh-TW" dirty="0">
                <a:latin typeface="Arial Black" panose="020B0A04020102020204" pitchFamily="34" charset="0"/>
              </a:rPr>
              <a:t>GOAL and DREAM</a:t>
            </a:r>
            <a:endParaRPr kumimoji="1" lang="zh-TW" altLang="en-US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01" y="1505267"/>
            <a:ext cx="4487970" cy="44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dream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29" y="1257180"/>
            <a:ext cx="6449771" cy="483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destination png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4" y="65239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fuel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42" y="2344183"/>
            <a:ext cx="5299335" cy="2931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28"/>
          <p:cNvSpPr txBox="1">
            <a:spLocks/>
          </p:cNvSpPr>
          <p:nvPr/>
        </p:nvSpPr>
        <p:spPr>
          <a:xfrm>
            <a:off x="1071801" y="5855302"/>
            <a:ext cx="5385016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DESTINATION</a:t>
            </a:r>
            <a:endParaRPr lang="fr-CA" altLang="zh-TW" sz="48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28"/>
          <p:cNvSpPr txBox="1">
            <a:spLocks/>
          </p:cNvSpPr>
          <p:nvPr/>
        </p:nvSpPr>
        <p:spPr>
          <a:xfrm>
            <a:off x="4135058" y="5762610"/>
            <a:ext cx="1037870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FUEL</a:t>
            </a:r>
            <a:endParaRPr lang="fr-CA" altLang="zh-TW" sz="48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3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/>
          </p:cNvSpPr>
          <p:nvPr/>
        </p:nvSpPr>
        <p:spPr>
          <a:xfrm>
            <a:off x="47707" y="1430256"/>
            <a:ext cx="5345689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Keep Doing IT</a:t>
            </a:r>
            <a:br>
              <a:rPr lang="en-US" altLang="zh-TW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</a:br>
            <a:r>
              <a:rPr lang="en-US" altLang="zh-TW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Build that</a:t>
            </a:r>
          </a:p>
          <a:p>
            <a:r>
              <a:rPr lang="en-US" altLang="zh-TW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MOMENTUM</a:t>
            </a:r>
            <a:endParaRPr lang="fr-CA" sz="5400" b="1" dirty="0">
              <a:solidFill>
                <a:schemeClr val="accent5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7707" y="968455"/>
            <a:ext cx="46386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It is about CONSISTENCY…</a:t>
            </a:r>
            <a:endParaRPr lang="fr-CA" sz="2400" b="1" dirty="0">
              <a:solidFill>
                <a:srgbClr val="70A8A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3961"/>
          <a:stretch>
            <a:fillRect/>
          </a:stretch>
        </p:blipFill>
        <p:spPr>
          <a:xfrm>
            <a:off x="47707" y="0"/>
            <a:ext cx="9934683" cy="6867832"/>
          </a:xfrm>
        </p:spPr>
      </p:pic>
      <p:pic>
        <p:nvPicPr>
          <p:cNvPr id="5" name="圖片版面配置區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330146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537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5"/>
            <a:ext cx="12192000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1261"/>
          <a:stretch/>
        </p:blipFill>
        <p:spPr>
          <a:xfrm>
            <a:off x="1" y="-1"/>
            <a:ext cx="12191999" cy="6029865"/>
          </a:xfrm>
        </p:spPr>
      </p:pic>
      <p:sp>
        <p:nvSpPr>
          <p:cNvPr id="9" name="TextBox 28"/>
          <p:cNvSpPr txBox="1">
            <a:spLocks/>
          </p:cNvSpPr>
          <p:nvPr/>
        </p:nvSpPr>
        <p:spPr>
          <a:xfrm>
            <a:off x="997660" y="6172042"/>
            <a:ext cx="10378701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Retailing</a:t>
            </a:r>
            <a:endParaRPr lang="fr-CA" altLang="zh-TW" sz="32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3" y="6213970"/>
            <a:ext cx="1020805" cy="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45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shopping annuity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7"/>
          <a:stretch/>
        </p:blipFill>
        <p:spPr bwMode="auto">
          <a:xfrm>
            <a:off x="0" y="324465"/>
            <a:ext cx="12192000" cy="61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1923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/>
          <a:srcRect l="28676" t="7608" r="21958" b="4252"/>
          <a:stretch/>
        </p:blipFill>
        <p:spPr>
          <a:xfrm>
            <a:off x="-419359" y="0"/>
            <a:ext cx="5972783" cy="67750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554299" y="2306180"/>
            <a:ext cx="6107723" cy="470095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1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4145" y="5372072"/>
            <a:ext cx="52274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ea typeface="ＭＳ Ｐゴシック" pitchFamily="1" charset="-128"/>
              </a:rPr>
              <a:t>Fundamentals of the Business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145" y="4136483"/>
            <a:ext cx="375154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 cap="all" dirty="0">
                <a:solidFill>
                  <a:prstClr val="white"/>
                </a:solidFill>
                <a:ea typeface="ＭＳ Ｐゴシック" pitchFamily="1" charset="-128"/>
              </a:rPr>
              <a:t>Basic 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40769" y="797188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pitchFamily="1" charset="-128"/>
              </a:rPr>
              <a:t>Attitude and Knowledge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40769" y="1884150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pitchFamily="1" charset="-128"/>
              </a:rPr>
              <a:t>Goals and a Goal Statement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40769" y="2971447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pitchFamily="1" charset="-128"/>
              </a:rPr>
              <a:t>Retailing</a:t>
            </a:r>
            <a:endParaRPr lang="en-US" sz="20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40769" y="4058079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pitchFamily="1" charset="-128"/>
              </a:rPr>
              <a:t>Prospecting, Recruiting and Sponsoring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40769" y="5145369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pitchFamily="1" charset="-128"/>
              </a:rPr>
              <a:t>Follow Up and  </a:t>
            </a:r>
            <a:b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pitchFamily="1" charset="-128"/>
              </a:rPr>
            </a:br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pitchFamily="1" charset="-128"/>
              </a:rPr>
              <a:t>the ABC Pattern of Building Depth</a:t>
            </a:r>
          </a:p>
        </p:txBody>
      </p:sp>
    </p:spTree>
    <p:extLst>
      <p:ext uri="{BB962C8B-B14F-4D97-AF65-F5344CB8AC3E}">
        <p14:creationId xmlns:p14="http://schemas.microsoft.com/office/powerpoint/2010/main" val="29087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「doctor png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025" y="0"/>
            <a:ext cx="9422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/>
          <p:nvPr/>
        </p:nvSpPr>
        <p:spPr>
          <a:xfrm>
            <a:off x="185712" y="524814"/>
            <a:ext cx="8567996" cy="1805792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99874" y="801047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much </a:t>
            </a:r>
            <a:r>
              <a:rPr kumimoji="1" lang="en-US" altLang="zh-TW" sz="4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BV</a:t>
            </a: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would you expect </a:t>
            </a:r>
            <a:b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doctor to achieve </a:t>
            </a:r>
            <a:r>
              <a:rPr kumimoji="1" lang="en-US" altLang="zh-TW" sz="4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monthly</a:t>
            </a: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kumimoji="1" lang="zh-TW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79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「poor student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944"/>
            <a:ext cx="9456235" cy="630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/>
          <p:nvPr/>
        </p:nvSpPr>
        <p:spPr>
          <a:xfrm>
            <a:off x="1527717" y="223731"/>
            <a:ext cx="10664283" cy="1805792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86341" y="434885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much </a:t>
            </a:r>
            <a:r>
              <a:rPr kumimoji="1" lang="en-US" altLang="zh-TW" sz="4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BV</a:t>
            </a: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would you expect </a:t>
            </a:r>
            <a:b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struggling student to achieve </a:t>
            </a:r>
            <a:r>
              <a:rPr kumimoji="1" lang="en-US" altLang="zh-TW" sz="4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monthly</a:t>
            </a: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kumimoji="1" lang="zh-TW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26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「portfolio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998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「shopping annuity logo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8" t="4552" r="27356" b="7278"/>
          <a:stretch/>
        </p:blipFill>
        <p:spPr bwMode="auto">
          <a:xfrm>
            <a:off x="8942831" y="3798544"/>
            <a:ext cx="2966520" cy="29550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「tls weight png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938" y="2168913"/>
            <a:ext cx="2001262" cy="6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「web solution market america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01" y="5133901"/>
            <a:ext cx="2082717" cy="547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「isotonix png\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04" y="4130596"/>
            <a:ext cx="2130426" cy="66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「motives png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2" y="3059453"/>
            <a:ext cx="1887041" cy="739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/>
          <p:nvPr/>
        </p:nvSpPr>
        <p:spPr>
          <a:xfrm>
            <a:off x="289632" y="222103"/>
            <a:ext cx="6858300" cy="982229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403590" y="329876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goal is </a:t>
            </a:r>
            <a:r>
              <a:rPr kumimoji="1" lang="en-US" altLang="zh-TW" sz="4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500BV</a:t>
            </a: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/ Month</a:t>
            </a:r>
            <a:endParaRPr kumimoji="1" lang="zh-TW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968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「share experienc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790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rson Using Laptop Computer during Day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/>
          <p:nvPr/>
        </p:nvSpPr>
        <p:spPr bwMode="auto">
          <a:xfrm>
            <a:off x="-1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圖片 4" descr="螢幕截圖 2016-03-07 19.27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4" y="511128"/>
            <a:ext cx="4516517" cy="5835743"/>
          </a:xfrm>
          <a:prstGeom prst="rect">
            <a:avLst/>
          </a:prstGeom>
        </p:spPr>
      </p:pic>
      <p:pic>
        <p:nvPicPr>
          <p:cNvPr id="7" name="圖片 6" descr="S__1314816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2944"/>
          <a:stretch/>
        </p:blipFill>
        <p:spPr>
          <a:xfrm flipH="1" flipV="1">
            <a:off x="5276488" y="1367579"/>
            <a:ext cx="6479342" cy="48900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529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erson Using Laptop Computer during Day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/>
          <p:nvPr/>
        </p:nvSpPr>
        <p:spPr bwMode="auto">
          <a:xfrm>
            <a:off x="0" y="14806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圖片 1" descr="螢幕截圖 2016-03-07 19.23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8" y="367991"/>
            <a:ext cx="4787859" cy="5917252"/>
          </a:xfrm>
          <a:prstGeom prst="rect">
            <a:avLst/>
          </a:prstGeom>
        </p:spPr>
      </p:pic>
      <p:pic>
        <p:nvPicPr>
          <p:cNvPr id="7" name="圖片 6" descr="螢幕截圖 2016-03-07 19.25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48" y="372976"/>
            <a:ext cx="4538616" cy="59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7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1261"/>
          <a:stretch/>
        </p:blipFill>
        <p:spPr>
          <a:xfrm>
            <a:off x="1" y="-1"/>
            <a:ext cx="12191999" cy="6029865"/>
          </a:xfrm>
        </p:spPr>
      </p:pic>
      <p:sp>
        <p:nvSpPr>
          <p:cNvPr id="9" name="TextBox 28"/>
          <p:cNvSpPr txBox="1">
            <a:spLocks/>
          </p:cNvSpPr>
          <p:nvPr/>
        </p:nvSpPr>
        <p:spPr>
          <a:xfrm>
            <a:off x="1417758" y="6172042"/>
            <a:ext cx="10378701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Prospecting Recruiting Sponsoring</a:t>
            </a:r>
            <a:endParaRPr lang="fr-CA" altLang="zh-TW" sz="32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3" y="6213970"/>
            <a:ext cx="1020805" cy="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644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352908" y="1182029"/>
            <a:ext cx="79359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TW" sz="8800" b="1" dirty="0">
                <a:solidFill>
                  <a:srgbClr val="FFFFFF"/>
                </a:solidFill>
                <a:latin typeface="Century Gothic" panose="020B0502020202020204" pitchFamily="34" charset="0"/>
                <a:ea typeface="微軟正黑體"/>
                <a:cs typeface="微軟正黑體"/>
              </a:rPr>
              <a:t/>
            </a:r>
            <a:br>
              <a:rPr kumimoji="1" lang="en-CA" altLang="zh-TW" sz="8800" b="1" dirty="0">
                <a:solidFill>
                  <a:srgbClr val="FFFFFF"/>
                </a:solidFill>
                <a:latin typeface="Century Gothic" panose="020B0502020202020204" pitchFamily="34" charset="0"/>
                <a:ea typeface="微軟正黑體"/>
                <a:cs typeface="微軟正黑體"/>
              </a:rPr>
            </a:br>
            <a:r>
              <a:rPr kumimoji="1" lang="en-CA" altLang="zh-TW" sz="8800" b="1" dirty="0">
                <a:solidFill>
                  <a:srgbClr val="FFFFFF"/>
                </a:solidFill>
                <a:latin typeface="Century Gothic" panose="020B0502020202020204" pitchFamily="34" charset="0"/>
                <a:ea typeface="微軟正黑體"/>
                <a:cs typeface="微軟正黑體"/>
              </a:rPr>
              <a:t>MY STRUGGLE</a:t>
            </a:r>
            <a:endParaRPr kumimoji="1" lang="zh-TW" altLang="en-US" sz="8800" b="1" dirty="0">
              <a:solidFill>
                <a:srgbClr val="FFFFFF"/>
              </a:solidFill>
              <a:latin typeface="Century Gothic" panose="020B0502020202020204" pitchFamily="34" charset="0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9919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udio, concert,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5038"/>
            <a:ext cx="13396332" cy="850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75614" y="603565"/>
            <a:ext cx="1081638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learned how to </a:t>
            </a:r>
            <a:r>
              <a:rPr lang="en-US" altLang="zh-TW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“SHOWPLAN”</a:t>
            </a:r>
            <a:br>
              <a:rPr lang="en-US" altLang="zh-TW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en-US" altLang="zh-TW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/>
            </a:r>
            <a:br>
              <a:rPr lang="en-US" altLang="zh-TW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en-US" altLang="zh-TW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took </a:t>
            </a:r>
            <a:r>
              <a:rPr lang="en-US" altLang="zh-TW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CONTROL</a:t>
            </a:r>
            <a:r>
              <a:rPr lang="en-US" altLang="zh-TW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of </a:t>
            </a:r>
            <a:br>
              <a:rPr lang="en-US" altLang="zh-TW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altLang="zh-TW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my own business</a:t>
            </a:r>
            <a: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/>
            </a:r>
            <a:b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/>
            </a:r>
            <a:b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It was my first taste of </a:t>
            </a:r>
            <a:b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en-US" altLang="zh-TW" sz="4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FREEDOM</a:t>
            </a:r>
            <a:endParaRPr lang="en-US" sz="4800" b="1" dirty="0">
              <a:solidFill>
                <a:srgbClr val="FFFF00"/>
              </a:solidFill>
              <a:latin typeface="Century Gothic" panose="020B0502020202020204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531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9" y="568711"/>
            <a:ext cx="6479503" cy="483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126">
            <a:off x="5397962" y="118444"/>
            <a:ext cx="7685575" cy="5740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850">
            <a:off x="672966" y="-60571"/>
            <a:ext cx="5045334" cy="6754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792">
            <a:off x="7322764" y="366881"/>
            <a:ext cx="4590004" cy="6120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72" y="232576"/>
            <a:ext cx="8724510" cy="5790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357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2318"/>
          <a:stretch>
            <a:fillRect/>
          </a:stretch>
        </p:blipFill>
        <p:spPr/>
      </p:pic>
      <p:sp>
        <p:nvSpPr>
          <p:cNvPr id="4" name="Rectangle 11"/>
          <p:cNvSpPr/>
          <p:nvPr/>
        </p:nvSpPr>
        <p:spPr>
          <a:xfrm>
            <a:off x="3921370" y="3870178"/>
            <a:ext cx="7943418" cy="244856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362450" y="4248150"/>
            <a:ext cx="7829550" cy="195629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B5 is Universal. It is the </a:t>
            </a:r>
          </a:p>
          <a:p>
            <a:r>
              <a:rPr lang="en-US" altLang="zh-TW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ways to do things </a:t>
            </a:r>
            <a:r>
              <a:rPr lang="en-US" altLang="zh-TW" sz="5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RIGHT</a:t>
            </a:r>
            <a:endParaRPr kumimoji="1" lang="zh-TW" altLang="en-US" sz="5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3903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approve, black-and-white, 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/>
          <p:cNvSpPr/>
          <p:nvPr/>
        </p:nvSpPr>
        <p:spPr>
          <a:xfrm>
            <a:off x="7248126" y="434898"/>
            <a:ext cx="4839796" cy="602165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63489" name="Rectangle 1"/>
          <p:cNvSpPr>
            <a:spLocks/>
          </p:cNvSpPr>
          <p:nvPr/>
        </p:nvSpPr>
        <p:spPr bwMode="auto">
          <a:xfrm>
            <a:off x="7389663" y="872717"/>
            <a:ext cx="624187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457200">
              <a:lnSpc>
                <a:spcPct val="200000"/>
              </a:lnSpc>
              <a:spcBef>
                <a:spcPts val="863"/>
              </a:spcBef>
            </a:pPr>
            <a:r>
              <a:rPr lang="en-US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Those who </a:t>
            </a:r>
            <a:r>
              <a:rPr lang="en-US" altLang="en-US" b="1" dirty="0">
                <a:solidFill>
                  <a:schemeClr val="accent2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TRUST</a:t>
            </a:r>
            <a:r>
              <a:rPr lang="en-US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 you</a:t>
            </a:r>
            <a:endParaRPr lang="en-US" altLang="zh-TW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sym typeface="BiauKai" charset="0"/>
            </a:endParaRPr>
          </a:p>
          <a:p>
            <a:pPr defTabSz="457200">
              <a:lnSpc>
                <a:spcPct val="200000"/>
              </a:lnSpc>
              <a:spcBef>
                <a:spcPts val="863"/>
              </a:spcBef>
            </a:pPr>
            <a:r>
              <a:rPr lang="en-US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Those who wants to </a:t>
            </a:r>
            <a:r>
              <a:rPr lang="en-US" altLang="en-US" b="1" dirty="0">
                <a:solidFill>
                  <a:schemeClr val="accent2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CHANGE</a:t>
            </a:r>
            <a:endParaRPr lang="en-US" altLang="zh-TW" b="1" dirty="0">
              <a:solidFill>
                <a:schemeClr val="accent2"/>
              </a:solidFill>
              <a:latin typeface="+mj-lt"/>
              <a:ea typeface="微軟正黑體" panose="020B0604030504040204" pitchFamily="34" charset="-120"/>
              <a:sym typeface="BiauKai" charset="0"/>
            </a:endParaRPr>
          </a:p>
          <a:p>
            <a:pPr defTabSz="457200">
              <a:lnSpc>
                <a:spcPct val="200000"/>
              </a:lnSpc>
              <a:spcBef>
                <a:spcPts val="863"/>
              </a:spcBef>
            </a:pPr>
            <a:r>
              <a:rPr lang="en-US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Those who are </a:t>
            </a:r>
            <a:r>
              <a:rPr lang="en-US" altLang="en-US" b="1" dirty="0">
                <a:solidFill>
                  <a:schemeClr val="accent2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GRATEFUL</a:t>
            </a:r>
            <a:endParaRPr lang="en-US" altLang="zh-TW" b="1" dirty="0">
              <a:solidFill>
                <a:schemeClr val="accent2"/>
              </a:solidFill>
              <a:latin typeface="+mj-lt"/>
              <a:ea typeface="微軟正黑體" panose="020B0604030504040204" pitchFamily="34" charset="-120"/>
              <a:sym typeface="BiauKai" charset="0"/>
            </a:endParaRPr>
          </a:p>
          <a:p>
            <a:pPr defTabSz="457200">
              <a:lnSpc>
                <a:spcPct val="200000"/>
              </a:lnSpc>
              <a:spcBef>
                <a:spcPts val="863"/>
              </a:spcBef>
            </a:pPr>
            <a:r>
              <a:rPr lang="en-US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Those who are willing to </a:t>
            </a:r>
            <a:r>
              <a:rPr lang="en-US" altLang="en-US" b="1" dirty="0">
                <a:solidFill>
                  <a:schemeClr val="accent2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GIVE</a:t>
            </a:r>
            <a:endParaRPr lang="en-US" altLang="zh-TW" b="1" dirty="0">
              <a:solidFill>
                <a:schemeClr val="accent2"/>
              </a:solidFill>
              <a:latin typeface="+mj-lt"/>
              <a:ea typeface="微軟正黑體" panose="020B0604030504040204" pitchFamily="34" charset="-120"/>
              <a:sym typeface="BiauKai" charset="0"/>
            </a:endParaRPr>
          </a:p>
          <a:p>
            <a:pPr defTabSz="457200">
              <a:lnSpc>
                <a:spcPct val="200000"/>
              </a:lnSpc>
              <a:spcBef>
                <a:spcPts val="863"/>
              </a:spcBef>
            </a:pPr>
            <a:r>
              <a:rPr lang="en-US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Those who love to </a:t>
            </a:r>
            <a:r>
              <a:rPr lang="en-US" altLang="en-US" b="1" dirty="0">
                <a:solidFill>
                  <a:schemeClr val="accent2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LEARN</a:t>
            </a:r>
            <a:endParaRPr lang="en-US" altLang="zh-TW" b="1" dirty="0">
              <a:solidFill>
                <a:schemeClr val="accent2"/>
              </a:solidFill>
              <a:latin typeface="+mj-lt"/>
              <a:ea typeface="微軟正黑體" panose="020B0604030504040204" pitchFamily="34" charset="-120"/>
              <a:sym typeface="BiauKai" charset="0"/>
            </a:endParaRPr>
          </a:p>
          <a:p>
            <a:pPr defTabSz="457200">
              <a:lnSpc>
                <a:spcPct val="200000"/>
              </a:lnSpc>
              <a:spcBef>
                <a:spcPts val="863"/>
              </a:spcBef>
            </a:pPr>
            <a:r>
              <a:rPr lang="en-US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Those who are </a:t>
            </a:r>
            <a:r>
              <a:rPr lang="en-US" altLang="en-US" b="1" dirty="0">
                <a:solidFill>
                  <a:schemeClr val="accent2"/>
                </a:solidFill>
                <a:latin typeface="+mj-lt"/>
                <a:ea typeface="微軟正黑體" panose="020B0604030504040204" pitchFamily="34" charset="-120"/>
                <a:sym typeface="BiauKai" charset="0"/>
              </a:rPr>
              <a:t>DOWN TO EARTH</a:t>
            </a:r>
            <a:endParaRPr lang="en-US" altLang="zh-TW" b="1" dirty="0">
              <a:solidFill>
                <a:schemeClr val="accent2"/>
              </a:solidFill>
              <a:latin typeface="+mj-lt"/>
              <a:ea typeface="微軟正黑體" panose="020B0604030504040204" pitchFamily="34" charset="-120"/>
              <a:sym typeface="BiauKai" charset="0"/>
            </a:endParaRPr>
          </a:p>
        </p:txBody>
      </p:sp>
      <p:pic>
        <p:nvPicPr>
          <p:cNvPr id="33794" name="Picture 2" descr="https://cdn3.iconfinder.com/data/icons/human-resources-management/512/group_leader_office_community-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88641"/>
            <a:ext cx="6552728" cy="6552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images.clipartpanda.com/smiley-face-png-96527038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302">
            <a:off x="3660921" y="2004618"/>
            <a:ext cx="621684" cy="614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99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1261"/>
          <a:stretch/>
        </p:blipFill>
        <p:spPr>
          <a:xfrm>
            <a:off x="1" y="-1"/>
            <a:ext cx="12191999" cy="6029865"/>
          </a:xfrm>
        </p:spPr>
      </p:pic>
      <p:sp>
        <p:nvSpPr>
          <p:cNvPr id="9" name="TextBox 28"/>
          <p:cNvSpPr txBox="1">
            <a:spLocks/>
          </p:cNvSpPr>
          <p:nvPr/>
        </p:nvSpPr>
        <p:spPr>
          <a:xfrm>
            <a:off x="1417758" y="6193005"/>
            <a:ext cx="10378701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Follow-Up, Duplication and ABC Pattern</a:t>
            </a:r>
            <a:endParaRPr lang="fr-CA" altLang="zh-TW" sz="32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3" y="6213970"/>
            <a:ext cx="1020805" cy="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9960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320" t="16028" r="35642" b="15221"/>
          <a:stretch/>
        </p:blipFill>
        <p:spPr>
          <a:xfrm>
            <a:off x="281466" y="905451"/>
            <a:ext cx="4068540" cy="5235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「destination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57" y="2266254"/>
            <a:ext cx="7305225" cy="391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duplication png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82" y="256478"/>
            <a:ext cx="49530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70771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spect="1" noChangeArrowheads="1"/>
          </p:cNvSpPr>
          <p:nvPr/>
        </p:nvSpPr>
        <p:spPr bwMode="auto">
          <a:xfrm>
            <a:off x="5148745" y="1126333"/>
            <a:ext cx="1891807" cy="335408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>
              <a:defRPr/>
            </a:pPr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YOU</a:t>
            </a:r>
          </a:p>
        </p:txBody>
      </p:sp>
      <p:sp>
        <p:nvSpPr>
          <p:cNvPr id="3" name="AutoShape 19"/>
          <p:cNvSpPr>
            <a:spLocks noChangeAspect="1" noChangeArrowheads="1"/>
          </p:cNvSpPr>
          <p:nvPr/>
        </p:nvSpPr>
        <p:spPr bwMode="auto">
          <a:xfrm>
            <a:off x="5148745" y="570315"/>
            <a:ext cx="1891807" cy="345192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>
              <a:defRPr/>
            </a:pPr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SPONSOR</a:t>
            </a:r>
          </a:p>
        </p:txBody>
      </p:sp>
      <p:sp>
        <p:nvSpPr>
          <p:cNvPr id="4" name="AutoShape 13"/>
          <p:cNvSpPr>
            <a:spLocks noChangeAspect="1" noChangeArrowheads="1"/>
          </p:cNvSpPr>
          <p:nvPr/>
        </p:nvSpPr>
        <p:spPr bwMode="auto">
          <a:xfrm flipH="1">
            <a:off x="8725781" y="309803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5" name="AutoShape 14"/>
          <p:cNvSpPr>
            <a:spLocks noChangeAspect="1" noChangeArrowheads="1"/>
          </p:cNvSpPr>
          <p:nvPr/>
        </p:nvSpPr>
        <p:spPr bwMode="auto">
          <a:xfrm flipH="1">
            <a:off x="9182861" y="381006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6" name="AutoShape 15"/>
          <p:cNvSpPr>
            <a:spLocks noChangeAspect="1" noChangeArrowheads="1"/>
          </p:cNvSpPr>
          <p:nvPr/>
        </p:nvSpPr>
        <p:spPr bwMode="auto">
          <a:xfrm flipH="1">
            <a:off x="9705494" y="452302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7" name="AutoShape 16"/>
          <p:cNvSpPr>
            <a:spLocks noChangeAspect="1" noChangeArrowheads="1"/>
          </p:cNvSpPr>
          <p:nvPr/>
        </p:nvSpPr>
        <p:spPr bwMode="auto">
          <a:xfrm flipH="1">
            <a:off x="10015089" y="523551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8" name="AutoShape 41"/>
          <p:cNvSpPr>
            <a:spLocks noChangeAspect="1" noChangeArrowheads="1"/>
          </p:cNvSpPr>
          <p:nvPr/>
        </p:nvSpPr>
        <p:spPr bwMode="auto">
          <a:xfrm flipH="1">
            <a:off x="8192520" y="238553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9" name="AutoShape 42"/>
          <p:cNvSpPr>
            <a:spLocks noChangeAspect="1" noChangeArrowheads="1"/>
          </p:cNvSpPr>
          <p:nvPr/>
        </p:nvSpPr>
        <p:spPr bwMode="auto">
          <a:xfrm flipH="1">
            <a:off x="7658197" y="167257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Arial" charset="0"/>
              </a:rPr>
              <a:t>A</a:t>
            </a:r>
          </a:p>
        </p:txBody>
      </p:sp>
      <p:sp>
        <p:nvSpPr>
          <p:cNvPr id="10" name="AutoShape 9"/>
          <p:cNvSpPr>
            <a:spLocks noChangeAspect="1" noChangeArrowheads="1"/>
          </p:cNvSpPr>
          <p:nvPr/>
        </p:nvSpPr>
        <p:spPr bwMode="auto">
          <a:xfrm>
            <a:off x="3228857" y="309803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1" name="AutoShape 10"/>
          <p:cNvSpPr>
            <a:spLocks noChangeAspect="1" noChangeArrowheads="1"/>
          </p:cNvSpPr>
          <p:nvPr/>
        </p:nvSpPr>
        <p:spPr bwMode="auto">
          <a:xfrm>
            <a:off x="2703076" y="3810060"/>
            <a:ext cx="530087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12" name="AutoShape 11"/>
          <p:cNvSpPr>
            <a:spLocks noChangeAspect="1" noChangeArrowheads="1"/>
          </p:cNvSpPr>
          <p:nvPr/>
        </p:nvSpPr>
        <p:spPr bwMode="auto">
          <a:xfrm>
            <a:off x="2168683" y="452301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13" name="AutoShape 17"/>
          <p:cNvSpPr>
            <a:spLocks noChangeAspect="1" noChangeArrowheads="1"/>
          </p:cNvSpPr>
          <p:nvPr/>
        </p:nvSpPr>
        <p:spPr bwMode="auto">
          <a:xfrm flipH="1">
            <a:off x="1635422" y="523551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14" name="AutoShape 30"/>
          <p:cNvSpPr>
            <a:spLocks noChangeAspect="1" noChangeArrowheads="1"/>
          </p:cNvSpPr>
          <p:nvPr/>
        </p:nvSpPr>
        <p:spPr bwMode="auto">
          <a:xfrm>
            <a:off x="3692121" y="238553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15" name="AutoShape 43"/>
          <p:cNvSpPr>
            <a:spLocks noChangeAspect="1" noChangeArrowheads="1"/>
          </p:cNvSpPr>
          <p:nvPr/>
        </p:nvSpPr>
        <p:spPr bwMode="auto">
          <a:xfrm>
            <a:off x="4225382" y="1672572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algn="ctr" defTabSz="447651"/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ＭＳ Ｐゴシック" charset="0"/>
                <a:cs typeface="Arial" charset="0"/>
              </a:rPr>
              <a:t>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0919" y="5099604"/>
            <a:ext cx="822745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8000" y="4387111"/>
            <a:ext cx="731329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95081" y="3674616"/>
            <a:ext cx="639913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52162" y="2962123"/>
            <a:ext cx="5484971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09243" y="2249629"/>
            <a:ext cx="457080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66089" y="1567157"/>
            <a:ext cx="365664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23170" y="1020920"/>
            <a:ext cx="2742486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3838" y="5825663"/>
            <a:ext cx="914161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3" idx="1"/>
            <a:endCxn id="10" idx="1"/>
          </p:cNvCxnSpPr>
          <p:nvPr/>
        </p:nvCxnSpPr>
        <p:spPr>
          <a:xfrm rot="10800000" flipV="1">
            <a:off x="3228930" y="742911"/>
            <a:ext cx="1919817" cy="2575460"/>
          </a:xfrm>
          <a:prstGeom prst="bentConnector3">
            <a:avLst>
              <a:gd name="adj1" fmla="val 111904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" idx="3"/>
            <a:endCxn id="4" idx="1"/>
          </p:cNvCxnSpPr>
          <p:nvPr/>
        </p:nvCxnSpPr>
        <p:spPr>
          <a:xfrm>
            <a:off x="7040432" y="742912"/>
            <a:ext cx="2223778" cy="2578255"/>
          </a:xfrm>
          <a:prstGeom prst="bentConnector3">
            <a:avLst>
              <a:gd name="adj1" fmla="val 110277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5" idx="1"/>
            <a:endCxn id="10" idx="1"/>
          </p:cNvCxnSpPr>
          <p:nvPr/>
        </p:nvCxnSpPr>
        <p:spPr>
          <a:xfrm rot="10800000" flipV="1">
            <a:off x="3228963" y="1893383"/>
            <a:ext cx="996691" cy="1424988"/>
          </a:xfrm>
          <a:prstGeom prst="bentConnector3">
            <a:avLst>
              <a:gd name="adj1" fmla="val 1229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4" idx="1"/>
            <a:endCxn id="10" idx="1"/>
          </p:cNvCxnSpPr>
          <p:nvPr/>
        </p:nvCxnSpPr>
        <p:spPr>
          <a:xfrm rot="10800000" flipV="1">
            <a:off x="3228854" y="2607408"/>
            <a:ext cx="463430" cy="712495"/>
          </a:xfrm>
          <a:prstGeom prst="bentConnector3">
            <a:avLst>
              <a:gd name="adj1" fmla="val 1493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197572" y="1894033"/>
            <a:ext cx="1066522" cy="1424988"/>
          </a:xfrm>
          <a:prstGeom prst="bentConnector3">
            <a:avLst>
              <a:gd name="adj1" fmla="val 1214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8" idx="1"/>
            <a:endCxn id="4" idx="1"/>
          </p:cNvCxnSpPr>
          <p:nvPr/>
        </p:nvCxnSpPr>
        <p:spPr>
          <a:xfrm>
            <a:off x="8731068" y="2610202"/>
            <a:ext cx="533261" cy="712495"/>
          </a:xfrm>
          <a:prstGeom prst="bentConnector3">
            <a:avLst>
              <a:gd name="adj1" fmla="val 1428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1"/>
          <p:cNvSpPr/>
          <p:nvPr/>
        </p:nvSpPr>
        <p:spPr>
          <a:xfrm>
            <a:off x="491863" y="741382"/>
            <a:ext cx="11185973" cy="53575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646673" y="1221587"/>
            <a:ext cx="10873177" cy="2305048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CA" altLang="zh-TW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Leverage team’s growth </a:t>
            </a:r>
            <a:br>
              <a:rPr kumimoji="1" lang="en-CA" altLang="zh-TW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kumimoji="1" lang="en-CA" altLang="zh-TW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Gain </a:t>
            </a:r>
            <a:r>
              <a:rPr kumimoji="1" lang="en-CA" altLang="zh-TW" sz="4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Experience</a:t>
            </a:r>
            <a:r>
              <a:rPr kumimoji="1" lang="en-CA" altLang="zh-TW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kumimoji="1" lang="en-CA" altLang="zh-TW" sz="4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Expertise</a:t>
            </a: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646673" y="3097267"/>
            <a:ext cx="10873177" cy="2305048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Become an independent UFO </a:t>
            </a:r>
            <a:b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who is </a:t>
            </a:r>
            <a:r>
              <a:rPr kumimoji="1" lang="en-CA" altLang="zh-TW" sz="4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Reliable</a:t>
            </a:r>
            <a: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b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Then become an UFO</a:t>
            </a:r>
            <a:r>
              <a:rPr kumimoji="1" lang="zh-TW" alt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kumimoji="1" lang="en-US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who </a:t>
            </a:r>
            <a: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willing to </a:t>
            </a:r>
            <a:b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kumimoji="1" lang="en-CA" altLang="zh-TW" sz="4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HELP OTHER </a:t>
            </a:r>
            <a:r>
              <a:rPr kumimoji="1" lang="en-CA" altLang="zh-TW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exceed themselves</a:t>
            </a:r>
            <a:endParaRPr kumimoji="1" lang="zh-TW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0" grpId="0" animBg="1"/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bstract, art, black-and-whi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/>
          <a:stretch/>
        </p:blipFill>
        <p:spPr bwMode="auto">
          <a:xfrm>
            <a:off x="-307731" y="-1161440"/>
            <a:ext cx="12685807" cy="934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sh, blaze, bonf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865" y="-309601"/>
            <a:ext cx="12679941" cy="73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maxresdefault-630x3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19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90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3" y="188257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圖片 3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026">
            <a:off x="1886710" y="1210418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50" y="1900705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圖片 5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88" y="2660020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87" y="2107791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圖片 7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670">
            <a:off x="6800780" y="313390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圖片 8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7163">
            <a:off x="5931716" y="1321401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圖片 9" descr="157218-MA_2018_Ticket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096">
            <a:off x="7378135" y="2040311"/>
            <a:ext cx="3155985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圖片 10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94" y="2771003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圖片 11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799">
            <a:off x="8720036" y="3406067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圖片 12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2" y="2063120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圖片 13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207">
            <a:off x="1197092" y="3112893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圖片 14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068">
            <a:off x="1293719" y="4548689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圖片 15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478">
            <a:off x="3529895" y="4521077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圖片 16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768">
            <a:off x="5158716" y="4893833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圖片 17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64" y="948109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圖片 18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026">
            <a:off x="3088182" y="117859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圖片 19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27" y="2674363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圖片 20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97" y="5628790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圖片 21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01" y="3544124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圖片 22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670">
            <a:off x="9181711" y="493057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圖片 23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7163">
            <a:off x="6070313" y="352682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圖片 24" descr="157218-MA_2018_Ticket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096">
            <a:off x="8510588" y="2192712"/>
            <a:ext cx="3155985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圖片 25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94" y="3613689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圖片 26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799">
            <a:off x="9811078" y="3945028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圖片 27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15" y="4134517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圖片 28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207">
            <a:off x="-168900" y="3499991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圖片 29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068">
            <a:off x="341833" y="5474210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圖片 30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922">
            <a:off x="8554954" y="5501824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圖片 31" descr="157218-MA_2018_Ticke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768">
            <a:off x="6235955" y="5570851"/>
            <a:ext cx="2876081" cy="149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5035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492368_901832249917379_842144780501521643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22" y="487062"/>
            <a:ext cx="6575705" cy="6568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圖片 2" descr="Frank LS Pict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t="9385" r="10566" b="17818"/>
          <a:stretch/>
        </p:blipFill>
        <p:spPr>
          <a:xfrm rot="520726">
            <a:off x="6178240" y="184452"/>
            <a:ext cx="5615341" cy="8220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7445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78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1541" y="504762"/>
            <a:ext cx="105528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cap="all" dirty="0">
                <a:solidFill>
                  <a:prstClr val="white"/>
                </a:solidFill>
                <a:ea typeface="ＭＳ Ｐゴシック" pitchFamily="1" charset="-128"/>
              </a:rPr>
              <a:t>What did </a:t>
            </a:r>
            <a:r>
              <a:rPr lang="en-US" sz="6000" b="1" cap="all" dirty="0">
                <a:solidFill>
                  <a:srgbClr val="FFFF00"/>
                </a:solidFill>
                <a:ea typeface="ＭＳ Ｐゴシック" pitchFamily="1" charset="-128"/>
              </a:rPr>
              <a:t>Basic 5</a:t>
            </a:r>
            <a:r>
              <a:rPr lang="en-US" sz="6000" b="1" cap="all" dirty="0">
                <a:solidFill>
                  <a:prstClr val="white"/>
                </a:solidFill>
                <a:ea typeface="ＭＳ Ｐゴシック" pitchFamily="1" charset="-128"/>
              </a:rPr>
              <a:t> make me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1541" y="2167144"/>
            <a:ext cx="108163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prstClr val="white"/>
                </a:solidFill>
                <a:ea typeface="ＭＳ Ｐゴシック" pitchFamily="1" charset="-128"/>
              </a:rPr>
              <a:t>Ｉ</a:t>
            </a:r>
            <a:r>
              <a:rPr lang="en-US" altLang="zh-TW" sz="3600" b="1" dirty="0">
                <a:solidFill>
                  <a:prstClr val="white"/>
                </a:solidFill>
                <a:ea typeface="ＭＳ Ｐゴシック" pitchFamily="1" charset="-128"/>
              </a:rPr>
              <a:t>t was never just about the MONEY, </a:t>
            </a:r>
          </a:p>
          <a:p>
            <a:pPr algn="ctr">
              <a:defRPr/>
            </a:pPr>
            <a:r>
              <a:rPr lang="en-US" altLang="zh-TW" sz="3600" b="1" dirty="0">
                <a:solidFill>
                  <a:prstClr val="white"/>
                </a:solidFill>
                <a:ea typeface="ＭＳ Ｐゴシック" pitchFamily="1" charset="-128"/>
              </a:rPr>
              <a:t>UnFranchise Level, or who has the biggest team </a:t>
            </a:r>
            <a:endParaRPr lang="en-US" sz="3600" b="1" dirty="0">
              <a:solidFill>
                <a:prstClr val="white"/>
              </a:solidFill>
              <a:ea typeface="ＭＳ Ｐゴシック" pitchFamily="1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81541" y="3891081"/>
            <a:ext cx="10816386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000" b="1" dirty="0">
                <a:solidFill>
                  <a:prstClr val="white"/>
                </a:solidFill>
                <a:ea typeface="ＭＳ Ｐゴシック" pitchFamily="1" charset="-128"/>
              </a:rPr>
              <a:t>When I look back, I can proudly say </a:t>
            </a:r>
            <a:br>
              <a:rPr lang="en-US" altLang="zh-TW" sz="4000" b="1" dirty="0">
                <a:solidFill>
                  <a:prstClr val="white"/>
                </a:solidFill>
                <a:ea typeface="ＭＳ Ｐゴシック" pitchFamily="1" charset="-128"/>
              </a:rPr>
            </a:br>
            <a:r>
              <a:rPr lang="en-US" altLang="zh-TW" sz="5400" b="1" dirty="0">
                <a:solidFill>
                  <a:srgbClr val="FFFF00"/>
                </a:solidFill>
                <a:ea typeface="ＭＳ Ｐゴシック" pitchFamily="1" charset="-128"/>
              </a:rPr>
              <a:t>I MADE A DIFFERENCE</a:t>
            </a:r>
            <a:r>
              <a:rPr lang="en-US" altLang="zh-TW" sz="4000" b="1" dirty="0">
                <a:solidFill>
                  <a:prstClr val="white"/>
                </a:solidFill>
                <a:ea typeface="ＭＳ Ｐゴシック" pitchFamily="1" charset="-128"/>
              </a:rPr>
              <a:t/>
            </a:r>
            <a:br>
              <a:rPr lang="en-US" altLang="zh-TW" sz="4000" b="1" dirty="0">
                <a:solidFill>
                  <a:prstClr val="white"/>
                </a:solidFill>
                <a:ea typeface="ＭＳ Ｐゴシック" pitchFamily="1" charset="-128"/>
              </a:rPr>
            </a:br>
            <a:r>
              <a:rPr lang="en-US" altLang="zh-TW" sz="4000" b="1" dirty="0">
                <a:solidFill>
                  <a:prstClr val="white"/>
                </a:solidFill>
                <a:ea typeface="ＭＳ Ｐゴシック" pitchFamily="1" charset="-128"/>
              </a:rPr>
              <a:t>and that DIFFERENCE started with me</a:t>
            </a:r>
            <a:endParaRPr lang="en-US" sz="4000" b="1" dirty="0">
              <a:solidFill>
                <a:prstClr val="white"/>
              </a:solidFill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1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6475228"/>
            <a:ext cx="12192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prstClr val="white"/>
                </a:solidFill>
              </a:rPr>
              <a:t>YOU MUST BE DOING AND DEVELOP ALL 5 OF THEM  AT ONCE TO GROW AND DUPLICATE AND MAKE 6  FIGURES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2476500" y="5963699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Stability and Solid Foundation in order to duplicate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08123" y="2719782"/>
            <a:ext cx="5749295" cy="1807114"/>
            <a:chOff x="208123" y="3032378"/>
            <a:chExt cx="5749295" cy="1807114"/>
          </a:xfrm>
          <a:solidFill>
            <a:srgbClr val="3E6127"/>
          </a:solidFill>
        </p:grpSpPr>
        <p:cxnSp>
          <p:nvCxnSpPr>
            <p:cNvPr id="30" name="Straight Arrow Connector 29"/>
            <p:cNvCxnSpPr/>
            <p:nvPr/>
          </p:nvCxnSpPr>
          <p:spPr>
            <a:xfrm>
              <a:off x="3438290" y="3216121"/>
              <a:ext cx="2519128" cy="1623371"/>
            </a:xfrm>
            <a:prstGeom prst="straightConnector1">
              <a:avLst/>
            </a:prstGeom>
            <a:grpFill/>
            <a:ln w="5715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Rounded Rectangle 30"/>
            <p:cNvSpPr/>
            <p:nvPr/>
          </p:nvSpPr>
          <p:spPr>
            <a:xfrm>
              <a:off x="208123" y="3032378"/>
              <a:ext cx="3301745" cy="1509418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Prospecting and Recruiting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100 possibility's, 2 per week.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8 personally sponsored per leg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Place strategically in ABC pattern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8123" y="4470572"/>
            <a:ext cx="5490923" cy="1342136"/>
            <a:chOff x="208123" y="4470572"/>
            <a:chExt cx="5490923" cy="1342136"/>
          </a:xfrm>
          <a:solidFill>
            <a:srgbClr val="8C400D"/>
          </a:solidFill>
        </p:grpSpPr>
        <p:cxnSp>
          <p:nvCxnSpPr>
            <p:cNvPr id="37" name="Straight Arrow Connector 36"/>
            <p:cNvCxnSpPr/>
            <p:nvPr/>
          </p:nvCxnSpPr>
          <p:spPr>
            <a:xfrm>
              <a:off x="3479165" y="4694178"/>
              <a:ext cx="2219881" cy="804543"/>
            </a:xfrm>
            <a:prstGeom prst="straightConnector1">
              <a:avLst/>
            </a:prstGeom>
            <a:grpFill/>
            <a:ln w="762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8" name="Rounded Rectangle 37"/>
            <p:cNvSpPr/>
            <p:nvPr/>
          </p:nvSpPr>
          <p:spPr>
            <a:xfrm>
              <a:off x="208123" y="4470572"/>
              <a:ext cx="3301745" cy="134213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RETAIL + SHOPPING (SA) = 10 TO 20  PC’S , </a:t>
              </a:r>
              <a:r>
                <a:rPr lang="en-US" sz="1600" kern="0" dirty="0">
                  <a:solidFill>
                    <a:prstClr val="white"/>
                  </a:solidFill>
                </a:rPr>
                <a:t>University Major Marketing,  Shopping Annuity to become a customer product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494862" y="2719782"/>
            <a:ext cx="5015217" cy="2004656"/>
            <a:chOff x="6494862" y="3032378"/>
            <a:chExt cx="5015217" cy="2004656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6494862" y="3176721"/>
              <a:ext cx="1816897" cy="1860313"/>
            </a:xfrm>
            <a:prstGeom prst="straightConnector1">
              <a:avLst/>
            </a:prstGeom>
            <a:noFill/>
            <a:ln w="762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ounded Rectangle 40"/>
            <p:cNvSpPr/>
            <p:nvPr/>
          </p:nvSpPr>
          <p:spPr>
            <a:xfrm>
              <a:off x="8208334" y="3032378"/>
              <a:ext cx="3301745" cy="1342136"/>
            </a:xfrm>
            <a:prstGeom prst="roundRect">
              <a:avLst/>
            </a:prstGeom>
            <a:solidFill>
              <a:srgbClr val="23588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Attitude and Knowledge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 Development:  Tickets, GMTSS,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A tape or video per day. UF media App.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361655" y="4470572"/>
            <a:ext cx="5148424" cy="1342136"/>
            <a:chOff x="6361655" y="4470572"/>
            <a:chExt cx="5148424" cy="1342136"/>
          </a:xfrm>
          <a:solidFill>
            <a:srgbClr val="151515"/>
          </a:solidFill>
        </p:grpSpPr>
        <p:cxnSp>
          <p:nvCxnSpPr>
            <p:cNvPr id="43" name="Straight Arrow Connector 42"/>
            <p:cNvCxnSpPr/>
            <p:nvPr/>
          </p:nvCxnSpPr>
          <p:spPr>
            <a:xfrm flipH="1">
              <a:off x="6361655" y="4699591"/>
              <a:ext cx="1846682" cy="470211"/>
            </a:xfrm>
            <a:prstGeom prst="straightConnector1">
              <a:avLst/>
            </a:prstGeom>
            <a:grpFill/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4" name="Rounded Rectangle 43"/>
            <p:cNvSpPr/>
            <p:nvPr/>
          </p:nvSpPr>
          <p:spPr>
            <a:xfrm>
              <a:off x="8208334" y="4470572"/>
              <a:ext cx="3301745" cy="134213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A WHY and GOALS </a:t>
              </a:r>
              <a:r>
                <a:rPr lang="en-US" sz="2000" kern="0" dirty="0">
                  <a:solidFill>
                    <a:prstClr val="white"/>
                  </a:solidFill>
                </a:rPr>
                <a:t>Translated into a Goal statement  and action plan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7791" y="542517"/>
            <a:ext cx="5323025" cy="1949187"/>
            <a:chOff x="6347791" y="1048807"/>
            <a:chExt cx="5323025" cy="1949187"/>
          </a:xfrm>
        </p:grpSpPr>
        <p:sp>
          <p:nvSpPr>
            <p:cNvPr id="46" name="Rounded Rectangle 45"/>
            <p:cNvSpPr/>
            <p:nvPr/>
          </p:nvSpPr>
          <p:spPr>
            <a:xfrm>
              <a:off x="8197254" y="1048807"/>
              <a:ext cx="3473562" cy="1949187"/>
            </a:xfrm>
            <a:prstGeom prst="roundRect">
              <a:avLst/>
            </a:prstGeom>
            <a:solidFill>
              <a:srgbClr val="8B6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kern="0" dirty="0">
                  <a:solidFill>
                    <a:prstClr val="white"/>
                  </a:solidFill>
                </a:rPr>
                <a:t>YOU  sit or stand on top of the stool &amp; build the business by following up and doing the ABC pattern, Showing plan, and following up correctly 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6347791" y="1168205"/>
              <a:ext cx="1963968" cy="754415"/>
            </a:xfrm>
            <a:prstGeom prst="straightConnector1">
              <a:avLst/>
            </a:prstGeom>
            <a:noFill/>
            <a:ln w="762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6" name="Title 1"/>
          <p:cNvSpPr txBox="1">
            <a:spLocks/>
          </p:cNvSpPr>
          <p:nvPr/>
        </p:nvSpPr>
        <p:spPr>
          <a:xfrm>
            <a:off x="130360" y="176140"/>
            <a:ext cx="5102822" cy="2195738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 dirty="0">
                <a:solidFill>
                  <a:sysClr val="windowText" lastClr="000000"/>
                </a:solidFill>
              </a:rPr>
              <a:t>THE BASIC 5 IS ANALOGOUS TO A 4 LEG STOOL WITH A SEAT WHEN BUILDING THE BUSINESS IN MANY WAYS</a:t>
            </a:r>
          </a:p>
          <a:p>
            <a:pPr algn="ctr">
              <a:defRPr/>
            </a:pPr>
            <a:r>
              <a:rPr lang="en-US" sz="1600" b="1" i="1" dirty="0">
                <a:solidFill>
                  <a:sysClr val="windowText" lastClr="000000"/>
                </a:solidFill>
              </a:rPr>
              <a:t>THE STOOL COULD BE A CHAIR WITH 4 LEGS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21" y="556818"/>
            <a:ext cx="1735205" cy="54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523304_1083885788333295_640415484550649702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9" y="537916"/>
            <a:ext cx="5773287" cy="3848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圖片 2" descr="20375948_1162168390550429_220730046117150130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816">
            <a:off x="6811387" y="294516"/>
            <a:ext cx="5168729" cy="6891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圖片 3" descr="20294237_1784460798236803_853370001392681873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886">
            <a:off x="2116516" y="980779"/>
            <a:ext cx="4211613" cy="5615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 descr="19366163_1326270697428135_4717833894657719698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22" y="1027872"/>
            <a:ext cx="5090866" cy="5090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 descr="15285020_1137041439684396_4799913361464381317_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31" y="2462345"/>
            <a:ext cx="7099137" cy="3323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860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10216"/>
          <a:stretch>
            <a:fillRect/>
          </a:stretch>
        </p:blipFill>
        <p:spPr>
          <a:xfrm>
            <a:off x="1" y="-1"/>
            <a:ext cx="12191999" cy="6088331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</p:pic>
      <p:grpSp>
        <p:nvGrpSpPr>
          <p:cNvPr id="7" name="群組 6"/>
          <p:cNvGrpSpPr/>
          <p:nvPr/>
        </p:nvGrpSpPr>
        <p:grpSpPr>
          <a:xfrm>
            <a:off x="478484" y="1101077"/>
            <a:ext cx="11185973" cy="3409950"/>
            <a:chOff x="519895" y="2937238"/>
            <a:chExt cx="11185973" cy="3409950"/>
          </a:xfrm>
        </p:grpSpPr>
        <p:sp>
          <p:nvSpPr>
            <p:cNvPr id="3" name="Rectangle 11"/>
            <p:cNvSpPr/>
            <p:nvPr/>
          </p:nvSpPr>
          <p:spPr>
            <a:xfrm>
              <a:off x="519895" y="2937238"/>
              <a:ext cx="11185973" cy="340995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sp>
          <p:nvSpPr>
            <p:cNvPr id="4" name="標題 1"/>
            <p:cNvSpPr txBox="1">
              <a:spLocks/>
            </p:cNvSpPr>
            <p:nvPr/>
          </p:nvSpPr>
          <p:spPr>
            <a:xfrm>
              <a:off x="653246" y="3209086"/>
              <a:ext cx="10873177" cy="3024215"/>
            </a:xfrm>
            <a:prstGeom prst="rect">
              <a:avLst/>
            </a:prstGeom>
          </p:spPr>
          <p:txBody>
            <a:bodyPr vert="horz" lIns="68579" tIns="34289" rIns="68579" bIns="34289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zh-TW" sz="115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Master Your B5</a:t>
              </a:r>
              <a:r>
                <a:rPr lang="en-CA" altLang="zh-TW" sz="115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lang="en-CA" altLang="zh-TW" sz="115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lang="en-CA" altLang="zh-TW" sz="8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[</a:t>
              </a:r>
              <a:r>
                <a:rPr lang="en-US" altLang="zh-TW" sz="54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A Must for Business Success</a:t>
              </a:r>
              <a:r>
                <a:rPr lang="en-CA" altLang="zh-TW" sz="8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]</a:t>
              </a:r>
              <a:r>
                <a:rPr lang="en-US" altLang="zh-TW" sz="8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 </a:t>
              </a: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391" y="6143315"/>
            <a:ext cx="1337836" cy="590431"/>
          </a:xfrm>
          <a:prstGeom prst="rect">
            <a:avLst/>
          </a:prstGeom>
        </p:spPr>
      </p:pic>
      <p:sp>
        <p:nvSpPr>
          <p:cNvPr id="15" name="TextBox 29"/>
          <p:cNvSpPr txBox="1"/>
          <p:nvPr/>
        </p:nvSpPr>
        <p:spPr>
          <a:xfrm>
            <a:off x="6245752" y="6093746"/>
            <a:ext cx="4493432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CA" sz="3200" b="1" spc="200" dirty="0">
                <a:latin typeface="Arial Black"/>
                <a:ea typeface="微軟正黑體"/>
                <a:cs typeface="Arial Black"/>
              </a:rPr>
              <a:t>Frank Chang</a:t>
            </a:r>
          </a:p>
        </p:txBody>
      </p:sp>
    </p:spTree>
    <p:extLst>
      <p:ext uri="{BB962C8B-B14F-4D97-AF65-F5344CB8AC3E}">
        <p14:creationId xmlns:p14="http://schemas.microsoft.com/office/powerpoint/2010/main" val="369220050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6475228"/>
            <a:ext cx="12192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prstClr val="white"/>
                </a:solidFill>
              </a:rPr>
              <a:t>YOU MUST BE DOING AND DEVELOP ALL 5 OF THEM  AT ONCE TO GROW AND DUPLICATE AND MAKE 6  FIGURES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2476500" y="5963699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Stability and  Solid Foundation in order to duplicate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08123" y="2719782"/>
            <a:ext cx="5749295" cy="1807114"/>
            <a:chOff x="208123" y="3032378"/>
            <a:chExt cx="5749295" cy="1807114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438290" y="3216121"/>
              <a:ext cx="2519128" cy="1623371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Rounded Rectangle 30"/>
            <p:cNvSpPr/>
            <p:nvPr/>
          </p:nvSpPr>
          <p:spPr>
            <a:xfrm>
              <a:off x="208123" y="3032378"/>
              <a:ext cx="3301745" cy="1509418"/>
            </a:xfrm>
            <a:prstGeom prst="roundRect">
              <a:avLst/>
            </a:prstGeom>
            <a:gradFill flip="none" rotWithShape="1">
              <a:gsLst>
                <a:gs pos="0">
                  <a:srgbClr val="70AD47">
                    <a:lumMod val="50000"/>
                  </a:srgbClr>
                </a:gs>
                <a:gs pos="50000">
                  <a:srgbClr val="70AD47">
                    <a:lumMod val="75000"/>
                  </a:srgbClr>
                </a:gs>
                <a:gs pos="100000">
                  <a:srgbClr val="70AD47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Prospecting and Recruiting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100 possibility's, 2 per week.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8 personally sponsored per leg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Place strategically in ABC pattern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8123" y="4470572"/>
            <a:ext cx="5490923" cy="1342136"/>
            <a:chOff x="208123" y="4470572"/>
            <a:chExt cx="5490923" cy="1342136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3479165" y="4694178"/>
              <a:ext cx="2219881" cy="804543"/>
            </a:xfrm>
            <a:prstGeom prst="straightConnector1">
              <a:avLst/>
            </a:prstGeom>
            <a:noFill/>
            <a:ln w="762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8" name="Rounded Rectangle 37"/>
            <p:cNvSpPr/>
            <p:nvPr/>
          </p:nvSpPr>
          <p:spPr>
            <a:xfrm>
              <a:off x="208123" y="4470572"/>
              <a:ext cx="3301745" cy="1342136"/>
            </a:xfrm>
            <a:prstGeom prst="roundRect">
              <a:avLst/>
            </a:prstGeom>
            <a:gradFill flip="none" rotWithShape="1">
              <a:gsLst>
                <a:gs pos="0">
                  <a:srgbClr val="ED7D31">
                    <a:lumMod val="50000"/>
                  </a:srgbClr>
                </a:gs>
                <a:gs pos="50000">
                  <a:srgbClr val="ED7D31">
                    <a:lumMod val="75000"/>
                  </a:srgbClr>
                </a:gs>
                <a:gs pos="100000">
                  <a:srgbClr val="ED7D31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RETAIL + SHOPPING (SA) = 10 TO 20  PC’S , </a:t>
              </a:r>
              <a:r>
                <a:rPr lang="en-US" sz="1600" kern="0" dirty="0">
                  <a:solidFill>
                    <a:prstClr val="white"/>
                  </a:solidFill>
                </a:rPr>
                <a:t>University Major Marketing,  Shopping Annuity to become a customer product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494862" y="2719782"/>
            <a:ext cx="5015217" cy="2004656"/>
            <a:chOff x="6494862" y="3032378"/>
            <a:chExt cx="5015217" cy="2004656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6494862" y="3176721"/>
              <a:ext cx="1816897" cy="1860313"/>
            </a:xfrm>
            <a:prstGeom prst="straightConnector1">
              <a:avLst/>
            </a:prstGeom>
            <a:noFill/>
            <a:ln w="762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ounded Rectangle 40"/>
            <p:cNvSpPr/>
            <p:nvPr/>
          </p:nvSpPr>
          <p:spPr>
            <a:xfrm>
              <a:off x="8208334" y="3032378"/>
              <a:ext cx="3301745" cy="1342136"/>
            </a:xfrm>
            <a:prstGeom prst="roundRect">
              <a:avLst/>
            </a:prstGeom>
            <a:gradFill flip="none" rotWithShape="1">
              <a:gsLst>
                <a:gs pos="0">
                  <a:srgbClr val="5B9BD5">
                    <a:lumMod val="50000"/>
                  </a:srgbClr>
                </a:gs>
                <a:gs pos="50000">
                  <a:srgbClr val="5B9BD5">
                    <a:lumMod val="75000"/>
                  </a:srgbClr>
                </a:gs>
                <a:gs pos="100000">
                  <a:srgbClr val="5B9BD5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Attitude and Knowledge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 Development:  Tickets, GMTSS,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white"/>
                  </a:solidFill>
                </a:rPr>
                <a:t>A tape or video per day. UF media App.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361655" y="4470572"/>
            <a:ext cx="5148424" cy="1342136"/>
            <a:chOff x="6361655" y="4470572"/>
            <a:chExt cx="5148424" cy="1342136"/>
          </a:xfrm>
        </p:grpSpPr>
        <p:cxnSp>
          <p:nvCxnSpPr>
            <p:cNvPr id="43" name="Straight Arrow Connector 42"/>
            <p:cNvCxnSpPr/>
            <p:nvPr/>
          </p:nvCxnSpPr>
          <p:spPr>
            <a:xfrm flipH="1">
              <a:off x="6361655" y="4699591"/>
              <a:ext cx="1846682" cy="470211"/>
            </a:xfrm>
            <a:prstGeom prst="straightConnector1">
              <a:avLst/>
            </a:prstGeom>
            <a:noFill/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4" name="Rounded Rectangle 43"/>
            <p:cNvSpPr/>
            <p:nvPr/>
          </p:nvSpPr>
          <p:spPr>
            <a:xfrm>
              <a:off x="8208334" y="4470572"/>
              <a:ext cx="3301745" cy="1342136"/>
            </a:xfrm>
            <a:prstGeom prst="roundRect">
              <a:avLst/>
            </a:prstGeom>
            <a:gradFill flip="none" rotWithShape="1">
              <a:gsLst>
                <a:gs pos="0">
                  <a:sysClr val="windowText" lastClr="000000">
                    <a:lumMod val="95000"/>
                    <a:lumOff val="5000"/>
                  </a:sysClr>
                </a:gs>
                <a:gs pos="50000">
                  <a:srgbClr val="E7E6E6">
                    <a:lumMod val="25000"/>
                  </a:srgbClr>
                </a:gs>
                <a:gs pos="100000">
                  <a:srgbClr val="E7E6E6">
                    <a:lumMod val="5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A WHY and GOALS </a:t>
              </a:r>
              <a:r>
                <a:rPr lang="en-US" sz="2000" kern="0" dirty="0">
                  <a:solidFill>
                    <a:prstClr val="white"/>
                  </a:solidFill>
                </a:rPr>
                <a:t>Translated into a Goal statement  and action plan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7791" y="542517"/>
            <a:ext cx="5323025" cy="1949187"/>
            <a:chOff x="6347791" y="1048807"/>
            <a:chExt cx="5323025" cy="1949187"/>
          </a:xfrm>
        </p:grpSpPr>
        <p:sp>
          <p:nvSpPr>
            <p:cNvPr id="46" name="Rounded Rectangle 45"/>
            <p:cNvSpPr/>
            <p:nvPr/>
          </p:nvSpPr>
          <p:spPr>
            <a:xfrm>
              <a:off x="8197254" y="1048807"/>
              <a:ext cx="3473562" cy="1949187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lumMod val="50000"/>
                  </a:srgbClr>
                </a:gs>
                <a:gs pos="50000">
                  <a:srgbClr val="FFC000">
                    <a:lumMod val="75000"/>
                  </a:srgbClr>
                </a:gs>
                <a:gs pos="100000">
                  <a:srgbClr val="FFC000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000" kern="0" dirty="0">
                  <a:solidFill>
                    <a:prstClr val="white"/>
                  </a:solidFill>
                </a:rPr>
                <a:t>YOU  sit or stand on top of the stool &amp; build the business by following up and doing the ABC pattern, Showing plan, and following up correctly 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6347791" y="1168205"/>
              <a:ext cx="1963968" cy="754415"/>
            </a:xfrm>
            <a:prstGeom prst="straightConnector1">
              <a:avLst/>
            </a:prstGeom>
            <a:noFill/>
            <a:ln w="762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6" name="Title 1"/>
          <p:cNvSpPr txBox="1">
            <a:spLocks/>
          </p:cNvSpPr>
          <p:nvPr/>
        </p:nvSpPr>
        <p:spPr>
          <a:xfrm>
            <a:off x="130360" y="176140"/>
            <a:ext cx="5102822" cy="2195738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 dirty="0">
                <a:solidFill>
                  <a:sysClr val="windowText" lastClr="000000"/>
                </a:solidFill>
              </a:rPr>
              <a:t>THE BASIC 5 IS ANALOGOUS TO A 4 LEG STOOL WITH A SEAT WHEN BUILDING THE BUSINESS IN MANY WAYS</a:t>
            </a:r>
          </a:p>
          <a:p>
            <a:pPr algn="ctr">
              <a:defRPr/>
            </a:pPr>
            <a:r>
              <a:rPr lang="en-US" sz="1600" b="1" i="1" dirty="0">
                <a:solidFill>
                  <a:sysClr val="windowText" lastClr="000000"/>
                </a:solidFill>
              </a:rPr>
              <a:t>THE STOOL COULD BE A CHAIR WITH 4 LEGS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21" y="556818"/>
            <a:ext cx="1735205" cy="54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8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383941" y="3617173"/>
            <a:ext cx="1635367" cy="3318027"/>
            <a:chOff x="6007037" y="3562563"/>
            <a:chExt cx="1635367" cy="3318027"/>
          </a:xfrm>
        </p:grpSpPr>
        <p:sp>
          <p:nvSpPr>
            <p:cNvPr id="20" name="TextBox 19"/>
            <p:cNvSpPr txBox="1"/>
            <p:nvPr/>
          </p:nvSpPr>
          <p:spPr>
            <a:xfrm>
              <a:off x="6007037" y="6511258"/>
              <a:ext cx="1635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Product Kits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812542" y="3562563"/>
              <a:ext cx="84358" cy="244132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729" y="5492616"/>
              <a:ext cx="1088396" cy="105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6076882" y="638509"/>
            <a:ext cx="5473237" cy="2901306"/>
            <a:chOff x="6076882" y="638509"/>
            <a:chExt cx="5473237" cy="2901306"/>
          </a:xfrm>
        </p:grpSpPr>
        <p:sp>
          <p:nvSpPr>
            <p:cNvPr id="24" name="TextBox 23"/>
            <p:cNvSpPr txBox="1"/>
            <p:nvPr/>
          </p:nvSpPr>
          <p:spPr>
            <a:xfrm>
              <a:off x="9130785" y="686359"/>
              <a:ext cx="241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Getting Started Guide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6076882" y="1117200"/>
              <a:ext cx="2465153" cy="242261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" t="12088" r="-1063" b="11980"/>
            <a:stretch/>
          </p:blipFill>
          <p:spPr>
            <a:xfrm>
              <a:off x="7970691" y="638509"/>
              <a:ext cx="1088136" cy="10515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6076882" y="3539815"/>
            <a:ext cx="6429357" cy="2606124"/>
            <a:chOff x="6076882" y="3539815"/>
            <a:chExt cx="6429357" cy="2606124"/>
          </a:xfrm>
        </p:grpSpPr>
        <p:sp>
          <p:nvSpPr>
            <p:cNvPr id="28" name="TextBox 27"/>
            <p:cNvSpPr txBox="1"/>
            <p:nvPr/>
          </p:nvSpPr>
          <p:spPr>
            <a:xfrm>
              <a:off x="10086905" y="5498248"/>
              <a:ext cx="241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Fast Start Kit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076882" y="3539815"/>
              <a:ext cx="3562241" cy="210359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3" b="4551"/>
            <a:stretch/>
          </p:blipFill>
          <p:spPr>
            <a:xfrm>
              <a:off x="8977182" y="5094379"/>
              <a:ext cx="1088136" cy="1051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3808704" y="3612199"/>
            <a:ext cx="2316429" cy="3286166"/>
            <a:chOff x="4265287" y="3594425"/>
            <a:chExt cx="2316429" cy="3286166"/>
          </a:xfrm>
        </p:grpSpPr>
        <p:sp>
          <p:nvSpPr>
            <p:cNvPr id="32" name="TextBox 31"/>
            <p:cNvSpPr txBox="1"/>
            <p:nvPr/>
          </p:nvSpPr>
          <p:spPr>
            <a:xfrm>
              <a:off x="4265287" y="6511259"/>
              <a:ext cx="1369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UBP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108443" y="3594425"/>
              <a:ext cx="1473273" cy="21564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014" y="5445510"/>
              <a:ext cx="1088136" cy="1051560"/>
            </a:xfrm>
            <a:prstGeom prst="ellipse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-114301" y="2568973"/>
            <a:ext cx="6225924" cy="1051560"/>
            <a:chOff x="-114301" y="2568973"/>
            <a:chExt cx="6225924" cy="1051560"/>
          </a:xfrm>
        </p:grpSpPr>
        <p:sp>
          <p:nvSpPr>
            <p:cNvPr id="36" name="TextBox 35"/>
            <p:cNvSpPr txBox="1"/>
            <p:nvPr/>
          </p:nvSpPr>
          <p:spPr>
            <a:xfrm>
              <a:off x="-114301" y="2781990"/>
              <a:ext cx="151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MeetON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Mobile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1972198" y="3147097"/>
              <a:ext cx="4139425" cy="40260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575" y="2568973"/>
              <a:ext cx="1088136" cy="1051560"/>
            </a:xfrm>
            <a:prstGeom prst="ellipse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6111623" y="0"/>
            <a:ext cx="2475562" cy="3539815"/>
            <a:chOff x="6111623" y="0"/>
            <a:chExt cx="2475562" cy="3539815"/>
          </a:xfrm>
        </p:grpSpPr>
        <p:sp>
          <p:nvSpPr>
            <p:cNvPr id="44" name="TextBox 43"/>
            <p:cNvSpPr txBox="1"/>
            <p:nvPr/>
          </p:nvSpPr>
          <p:spPr>
            <a:xfrm>
              <a:off x="6167851" y="0"/>
              <a:ext cx="241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Shop Buddy Mobile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6111623" y="840942"/>
              <a:ext cx="1164482" cy="269887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 descr="icon_shopbuddy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18" y="439060"/>
              <a:ext cx="1088136" cy="108813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7" name="Group 46"/>
          <p:cNvGrpSpPr/>
          <p:nvPr/>
        </p:nvGrpSpPr>
        <p:grpSpPr>
          <a:xfrm>
            <a:off x="671399" y="643929"/>
            <a:ext cx="5418993" cy="2919665"/>
            <a:chOff x="671399" y="643929"/>
            <a:chExt cx="5418993" cy="2919665"/>
          </a:xfrm>
        </p:grpSpPr>
        <p:sp>
          <p:nvSpPr>
            <p:cNvPr id="48" name="TextBox 47"/>
            <p:cNvSpPr txBox="1"/>
            <p:nvPr/>
          </p:nvSpPr>
          <p:spPr>
            <a:xfrm>
              <a:off x="671399" y="686359"/>
              <a:ext cx="241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UnFranchise Mobile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 flipV="1">
              <a:off x="3442640" y="1171810"/>
              <a:ext cx="2647752" cy="23917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12818" y="643929"/>
              <a:ext cx="1088136" cy="1051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55" name="Group 54"/>
          <p:cNvGrpSpPr/>
          <p:nvPr/>
        </p:nvGrpSpPr>
        <p:grpSpPr>
          <a:xfrm>
            <a:off x="3530327" y="0"/>
            <a:ext cx="2594806" cy="3604310"/>
            <a:chOff x="3530327" y="0"/>
            <a:chExt cx="2594806" cy="3604310"/>
          </a:xfrm>
        </p:grpSpPr>
        <p:sp>
          <p:nvSpPr>
            <p:cNvPr id="56" name="TextBox 55"/>
            <p:cNvSpPr txBox="1"/>
            <p:nvPr/>
          </p:nvSpPr>
          <p:spPr>
            <a:xfrm>
              <a:off x="3530327" y="0"/>
              <a:ext cx="241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Global SHOP.COM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 flipV="1">
              <a:off x="4715665" y="1038676"/>
              <a:ext cx="1409468" cy="256563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7"/>
            <a:stretch/>
          </p:blipFill>
          <p:spPr>
            <a:xfrm>
              <a:off x="4259410" y="437464"/>
              <a:ext cx="1088136" cy="1051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-336358" y="1487248"/>
            <a:ext cx="6475303" cy="2119101"/>
            <a:chOff x="-336358" y="1487248"/>
            <a:chExt cx="6475303" cy="2119101"/>
          </a:xfrm>
        </p:grpSpPr>
        <p:sp>
          <p:nvSpPr>
            <p:cNvPr id="60" name="TextBox 59"/>
            <p:cNvSpPr txBox="1"/>
            <p:nvPr/>
          </p:nvSpPr>
          <p:spPr>
            <a:xfrm>
              <a:off x="-336358" y="1683121"/>
              <a:ext cx="241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Auto Form 1000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093591" y="1487248"/>
              <a:ext cx="4045354" cy="2119101"/>
              <a:chOff x="2093591" y="1487248"/>
              <a:chExt cx="4045354" cy="2119101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H="1" flipV="1">
                <a:off x="2393209" y="2060276"/>
                <a:ext cx="3745736" cy="154607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2093591" y="1487248"/>
                <a:ext cx="1088136" cy="10515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u="sng" dirty="0">
                    <a:solidFill>
                      <a:prstClr val="white"/>
                    </a:solidFill>
                  </a:rPr>
                  <a:t>Auto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u="sng" dirty="0">
                    <a:solidFill>
                      <a:prstClr val="white"/>
                    </a:solidFill>
                  </a:rPr>
                  <a:t>Form 1000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6104899" y="1395044"/>
            <a:ext cx="6087101" cy="2144771"/>
            <a:chOff x="6104899" y="1395044"/>
            <a:chExt cx="6087101" cy="2144771"/>
          </a:xfrm>
        </p:grpSpPr>
        <p:sp>
          <p:nvSpPr>
            <p:cNvPr id="65" name="TextBox 64"/>
            <p:cNvSpPr txBox="1"/>
            <p:nvPr/>
          </p:nvSpPr>
          <p:spPr>
            <a:xfrm>
              <a:off x="9935674" y="1395044"/>
              <a:ext cx="22563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Free Shipping for Customers = S$130 and over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6104899" y="1497781"/>
              <a:ext cx="3929446" cy="2042034"/>
              <a:chOff x="6104899" y="1497781"/>
              <a:chExt cx="3929446" cy="204203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V="1">
                <a:off x="6104899" y="2093284"/>
                <a:ext cx="3278788" cy="1446531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/>
              <p:cNvSpPr/>
              <p:nvPr/>
            </p:nvSpPr>
            <p:spPr>
              <a:xfrm>
                <a:off x="8946209" y="1497781"/>
                <a:ext cx="1088136" cy="10515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u="sng" dirty="0">
                    <a:solidFill>
                      <a:prstClr val="white"/>
                    </a:solidFill>
                  </a:rPr>
                  <a:t>Free Shipping for Customers = $99 and over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5462577" y="315162"/>
            <a:ext cx="1215161" cy="3216764"/>
            <a:chOff x="5462577" y="315162"/>
            <a:chExt cx="1215161" cy="3216764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6070157" y="840942"/>
              <a:ext cx="0" cy="26909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5462577" y="315162"/>
              <a:ext cx="1215161" cy="10515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u="sng" dirty="0">
                  <a:solidFill>
                    <a:prstClr val="white"/>
                  </a:solidFill>
                  <a:latin typeface="Helvetica Regular" charset="0"/>
                  <a:ea typeface="Helvetica Regular" charset="0"/>
                  <a:cs typeface="Helvetica Regular" charset="0"/>
                </a:rPr>
                <a:t>Direct Deposit Commissions</a:t>
              </a:r>
              <a:endParaRPr lang="en-US" sz="800" u="sng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-564958" y="3539815"/>
            <a:ext cx="6732809" cy="1389473"/>
            <a:chOff x="-564958" y="3539815"/>
            <a:chExt cx="6732809" cy="1389473"/>
          </a:xfrm>
        </p:grpSpPr>
        <p:sp>
          <p:nvSpPr>
            <p:cNvPr id="73" name="TextBox 72"/>
            <p:cNvSpPr txBox="1"/>
            <p:nvPr/>
          </p:nvSpPr>
          <p:spPr>
            <a:xfrm>
              <a:off x="-564958" y="4427207"/>
              <a:ext cx="241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Online Vouchers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760335" y="3539815"/>
              <a:ext cx="4407516" cy="1389473"/>
              <a:chOff x="1760335" y="3539815"/>
              <a:chExt cx="4407516" cy="1389473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H="1">
                <a:off x="2274025" y="3539815"/>
                <a:ext cx="3893826" cy="85320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1760335" y="3877728"/>
                <a:ext cx="1088136" cy="10515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u="sng" dirty="0">
                    <a:solidFill>
                      <a:prstClr val="white"/>
                    </a:solidFill>
                    <a:latin typeface="Helvetica Regular" charset="0"/>
                    <a:ea typeface="Helvetica Regular" charset="0"/>
                    <a:cs typeface="Helvetica Regular" charset="0"/>
                  </a:rPr>
                  <a:t>Online Vouchers</a:t>
                </a:r>
                <a:endParaRPr lang="en-US" sz="1000" u="sng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6070157" y="2579376"/>
            <a:ext cx="6107974" cy="1051560"/>
            <a:chOff x="6070157" y="2579376"/>
            <a:chExt cx="6107974" cy="1051560"/>
          </a:xfrm>
        </p:grpSpPr>
        <p:sp>
          <p:nvSpPr>
            <p:cNvPr id="78" name="TextBox 77"/>
            <p:cNvSpPr txBox="1"/>
            <p:nvPr/>
          </p:nvSpPr>
          <p:spPr>
            <a:xfrm>
              <a:off x="10662556" y="2781990"/>
              <a:ext cx="151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Motives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Mobile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6070157" y="3115429"/>
              <a:ext cx="3962564" cy="42438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 descr="icon_motives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679" y="2579376"/>
              <a:ext cx="1088136" cy="10515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1" name="Group 80"/>
          <p:cNvGrpSpPr/>
          <p:nvPr/>
        </p:nvGrpSpPr>
        <p:grpSpPr>
          <a:xfrm>
            <a:off x="6111623" y="3566565"/>
            <a:ext cx="6080377" cy="1362723"/>
            <a:chOff x="6111623" y="3566565"/>
            <a:chExt cx="6080377" cy="1362723"/>
          </a:xfrm>
        </p:grpSpPr>
        <p:sp>
          <p:nvSpPr>
            <p:cNvPr id="82" name="TextBox 81"/>
            <p:cNvSpPr txBox="1"/>
            <p:nvPr/>
          </p:nvSpPr>
          <p:spPr>
            <a:xfrm>
              <a:off x="10676425" y="3919833"/>
              <a:ext cx="151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Shopping Annuity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6111623" y="3566565"/>
              <a:ext cx="4018792" cy="84557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9539703" y="3877728"/>
              <a:ext cx="1088136" cy="10515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u="sng" dirty="0">
                  <a:solidFill>
                    <a:prstClr val="white"/>
                  </a:solidFill>
                  <a:latin typeface="Helvetica Regular" charset="0"/>
                  <a:ea typeface="Helvetica Regular" charset="0"/>
                  <a:cs typeface="Helvetica Regular" charset="0"/>
                </a:rPr>
                <a:t>Shopping Annuity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942023" y="3557589"/>
            <a:ext cx="3851897" cy="3334977"/>
            <a:chOff x="6070157" y="3527840"/>
            <a:chExt cx="3851897" cy="3334977"/>
          </a:xfrm>
        </p:grpSpPr>
        <p:sp>
          <p:nvSpPr>
            <p:cNvPr id="86" name="TextBox 85"/>
            <p:cNvSpPr txBox="1"/>
            <p:nvPr/>
          </p:nvSpPr>
          <p:spPr>
            <a:xfrm>
              <a:off x="7623069" y="6493485"/>
              <a:ext cx="2298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Raleway" charset="0"/>
                  <a:ea typeface="Raleway" charset="0"/>
                  <a:cs typeface="Raleway" charset="0"/>
                </a:rPr>
                <a:t>UF Media App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070157" y="3527840"/>
              <a:ext cx="2229845" cy="247415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9173" y="5492616"/>
              <a:ext cx="1088136" cy="10515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1" name="Rectangle 90"/>
          <p:cNvSpPr/>
          <p:nvPr/>
        </p:nvSpPr>
        <p:spPr>
          <a:xfrm>
            <a:off x="3442640" y="1744679"/>
            <a:ext cx="5099395" cy="999852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u="sng" dirty="0">
              <a:solidFill>
                <a:prstClr val="white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3317876" y="1698375"/>
            <a:ext cx="5344773" cy="69627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Raleway" charset="0"/>
                <a:ea typeface="Raleway" charset="0"/>
                <a:cs typeface="Raleway" charset="0"/>
              </a:rPr>
              <a:t>Advances in Simplicity, Automation, and Transparency to make the MPCP easier and more duplicable.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14931" y="3549700"/>
            <a:ext cx="6253876" cy="2657820"/>
            <a:chOff x="-114931" y="3549700"/>
            <a:chExt cx="6253876" cy="2657820"/>
          </a:xfrm>
        </p:grpSpPr>
        <p:grpSp>
          <p:nvGrpSpPr>
            <p:cNvPr id="39" name="Group 38"/>
            <p:cNvGrpSpPr/>
            <p:nvPr/>
          </p:nvGrpSpPr>
          <p:grpSpPr>
            <a:xfrm>
              <a:off x="-114931" y="3549700"/>
              <a:ext cx="6253876" cy="2209107"/>
              <a:chOff x="-114931" y="3549700"/>
              <a:chExt cx="6253876" cy="220910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-114931" y="5345848"/>
                <a:ext cx="24193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white"/>
                    </a:solidFill>
                    <a:latin typeface="Raleway" charset="0"/>
                    <a:ea typeface="Raleway" charset="0"/>
                    <a:cs typeface="Raleway" charset="0"/>
                  </a:rPr>
                  <a:t>TLS MOBILE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2739787" y="3549700"/>
                <a:ext cx="3399158" cy="220910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2" name="Picture 4" descr="T:\Field Training\Field Training\North America\NA_ENGLISH\B5 update\TLS-app-icon_image.png"/>
            <p:cNvPicPr>
              <a:picLocks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9" t="13029" r="13029" b="13029"/>
            <a:stretch/>
          </p:blipFill>
          <p:spPr bwMode="auto">
            <a:xfrm>
              <a:off x="2418258" y="5155960"/>
              <a:ext cx="1088136" cy="10515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Oval 88"/>
          <p:cNvSpPr/>
          <p:nvPr/>
        </p:nvSpPr>
        <p:spPr>
          <a:xfrm>
            <a:off x="5255374" y="2744531"/>
            <a:ext cx="1689923" cy="157479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u="sng" dirty="0">
                <a:solidFill>
                  <a:prstClr val="white"/>
                </a:solidFill>
                <a:latin typeface="Raleway" charset="0"/>
                <a:ea typeface="Raleway" charset="0"/>
                <a:cs typeface="Raleway" charset="0"/>
              </a:rPr>
              <a:t>MPCP</a:t>
            </a:r>
          </a:p>
        </p:txBody>
      </p:sp>
      <p:pic>
        <p:nvPicPr>
          <p:cNvPr id="93" name="Picture 2" descr="「the plan」的圖片搜尋結果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4"/>
          <a:stretch/>
        </p:blipFill>
        <p:spPr bwMode="auto">
          <a:xfrm>
            <a:off x="1381990" y="2843516"/>
            <a:ext cx="9120065" cy="231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「perfect png」的圖片搜尋結果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15" y="3086388"/>
            <a:ext cx="4372168" cy="1666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9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D:\%E4%B8%8B%E8%BC%89\food-pot-kitchen-cooking.jpg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:\%E4%B8%8B%E8%BC%89\food-pot-kitchen-cooking.jpg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0"/>
            <a:ext cx="12108280" cy="8040152"/>
          </a:xfrm>
          <a:prstGeom prst="rect">
            <a:avLst/>
          </a:prstGeom>
        </p:spPr>
      </p:pic>
      <p:sp>
        <p:nvSpPr>
          <p:cNvPr id="8" name="Rectangle 11"/>
          <p:cNvSpPr/>
          <p:nvPr/>
        </p:nvSpPr>
        <p:spPr>
          <a:xfrm>
            <a:off x="503014" y="992947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03014" y="1531049"/>
            <a:ext cx="10873177" cy="2305048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THE </a:t>
            </a:r>
            <a:r>
              <a:rPr lang="en-US" altLang="zh-TW" sz="4200" dirty="0">
                <a:solidFill>
                  <a:srgbClr val="FFFF00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SAME</a:t>
            </a:r>
            <a: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 BOILING WATER THAT SOFTENS THE POTATO </a:t>
            </a:r>
            <a:b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</a:br>
            <a: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HARDENS THE EGG</a:t>
            </a:r>
            <a:endParaRPr lang="zh-TW" altLang="en-US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  <a:ea typeface="微軟正黑體"/>
              <a:cs typeface="微軟正黑體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59411" y="4016562"/>
            <a:ext cx="10873177" cy="2305048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IT’S ABOUT </a:t>
            </a:r>
            <a:r>
              <a:rPr lang="en-US" altLang="zh-TW" sz="4200" dirty="0">
                <a:solidFill>
                  <a:srgbClr val="FFFF00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WHAT YOU’RE MADE OF</a:t>
            </a:r>
            <a: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,</a:t>
            </a:r>
            <a:b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</a:br>
            <a:r>
              <a:rPr lang="en-US" altLang="zh-TW" sz="4200" dirty="0">
                <a:solidFill>
                  <a:schemeClr val="bg1"/>
                </a:solidFill>
                <a:latin typeface="Arial Black" panose="020B0A04020102020204" pitchFamily="34" charset="0"/>
                <a:ea typeface="微軟正黑體"/>
                <a:cs typeface="微軟正黑體"/>
              </a:rPr>
              <a:t>NOT THE CIRCUMSTANCES.</a:t>
            </a:r>
            <a:endParaRPr lang="zh-TW" altLang="en-US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1192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1261"/>
          <a:stretch/>
        </p:blipFill>
        <p:spPr>
          <a:xfrm>
            <a:off x="-184825" y="0"/>
            <a:ext cx="12191999" cy="6029865"/>
          </a:xfrm>
        </p:spPr>
      </p:pic>
      <p:sp>
        <p:nvSpPr>
          <p:cNvPr id="9" name="TextBox 28"/>
          <p:cNvSpPr txBox="1">
            <a:spLocks/>
          </p:cNvSpPr>
          <p:nvPr/>
        </p:nvSpPr>
        <p:spPr>
          <a:xfrm>
            <a:off x="1210724" y="6172042"/>
            <a:ext cx="10378701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Attitude and Knowledge</a:t>
            </a:r>
            <a:endParaRPr lang="fr-CA" altLang="zh-TW" sz="32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3" y="6213970"/>
            <a:ext cx="1020805" cy="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647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r="4483"/>
          <a:stretch/>
        </p:blipFill>
        <p:spPr bwMode="auto">
          <a:xfrm>
            <a:off x="561878" y="1079771"/>
            <a:ext cx="5438732" cy="387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 descr="「steering wheel car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695">
            <a:off x="6847480" y="667411"/>
            <a:ext cx="4241094" cy="4241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TextBox 28"/>
          <p:cNvSpPr txBox="1">
            <a:spLocks/>
          </p:cNvSpPr>
          <p:nvPr/>
        </p:nvSpPr>
        <p:spPr>
          <a:xfrm>
            <a:off x="2338944" y="5461808"/>
            <a:ext cx="3322365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Attitude</a:t>
            </a:r>
            <a:endParaRPr lang="fr-CA" altLang="zh-TW" sz="48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28"/>
          <p:cNvSpPr txBox="1">
            <a:spLocks/>
          </p:cNvSpPr>
          <p:nvPr/>
        </p:nvSpPr>
        <p:spPr>
          <a:xfrm>
            <a:off x="4475974" y="5531696"/>
            <a:ext cx="1037870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0" spc="200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Knowledge</a:t>
            </a:r>
            <a:endParaRPr lang="fr-CA" altLang="zh-TW" sz="4800" spc="200" dirty="0"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8" name="Picture 8" descr="「destination pn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12" y="5146245"/>
            <a:ext cx="1054227" cy="10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「car key png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5" y="5320146"/>
            <a:ext cx="1602988" cy="10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1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ite and Black Vanity Table Near W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0665"/>
            <a:ext cx="12192000" cy="81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why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52" y="1799617"/>
            <a:ext cx="3894896" cy="212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「car key pn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62" y="5568347"/>
            <a:ext cx="897794" cy="5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「car key png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493" y="4527487"/>
            <a:ext cx="4115086" cy="26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4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至理名言">
  <a:themeElements>
    <a:clrScheme name="至理名言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至理名言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至理名言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23_Office Theme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離子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離子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8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670</Words>
  <Application>Microsoft Office PowerPoint</Application>
  <PresentationFormat>Widescreen</PresentationFormat>
  <Paragraphs>124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67" baseType="lpstr">
      <vt:lpstr>BiauKai</vt:lpstr>
      <vt:lpstr>Helvetica Regular</vt:lpstr>
      <vt:lpstr>微軟正黑體</vt:lpstr>
      <vt:lpstr>Montserrat</vt:lpstr>
      <vt:lpstr>ＭＳ Ｐゴシック</vt:lpstr>
      <vt:lpstr>Open Sans</vt:lpstr>
      <vt:lpstr>新細明體</vt:lpstr>
      <vt:lpstr>Raleway</vt:lpstr>
      <vt:lpstr>Arial</vt:lpstr>
      <vt:lpstr>Arial Black</vt:lpstr>
      <vt:lpstr>Calibri</vt:lpstr>
      <vt:lpstr>Calibri Light</vt:lpstr>
      <vt:lpstr>Century Gothic</vt:lpstr>
      <vt:lpstr>Helvetica</vt:lpstr>
      <vt:lpstr>Palatino Linotype</vt:lpstr>
      <vt:lpstr>Wingdings 2</vt:lpstr>
      <vt:lpstr>Wingdings 3</vt:lpstr>
      <vt:lpstr>Office Theme</vt:lpstr>
      <vt:lpstr>1_至理名言</vt:lpstr>
      <vt:lpstr>23_Office Theme</vt:lpstr>
      <vt:lpstr>1_Office Theme</vt:lpstr>
      <vt:lpstr>6_Office Theme</vt:lpstr>
      <vt:lpstr>3_Office Theme</vt:lpstr>
      <vt:lpstr>1_離子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 and DREAM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帳戶</dc:creator>
  <cp:lastModifiedBy>Jermaine Khoo</cp:lastModifiedBy>
  <cp:revision>114</cp:revision>
  <dcterms:created xsi:type="dcterms:W3CDTF">2017-03-26T14:45:13Z</dcterms:created>
  <dcterms:modified xsi:type="dcterms:W3CDTF">2017-10-24T07:23:09Z</dcterms:modified>
</cp:coreProperties>
</file>